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0" r:id="rId5"/>
    <p:sldId id="261" r:id="rId6"/>
    <p:sldId id="272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  <p:sldId id="271" r:id="rId16"/>
    <p:sldId id="270" r:id="rId17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1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60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5B8D7-5D46-4A8B-81DD-37B3DB2CCAA8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B9102-A3AF-4305-9059-788023783D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905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8625A2A-C2DE-467B-9281-DECFFC79D015}" type="slidenum">
              <a:rPr lang="en-GB" altLang="en-US">
                <a:latin typeface="Calibri" panose="020F0502020204030204" pitchFamily="34" charset="0"/>
              </a:rPr>
              <a:pPr/>
              <a:t>1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(c) Weird Fish Lady</a:t>
            </a:r>
          </a:p>
        </p:txBody>
      </p:sp>
    </p:spTree>
    <p:extLst>
      <p:ext uri="{BB962C8B-B14F-4D97-AF65-F5344CB8AC3E}">
        <p14:creationId xmlns:p14="http://schemas.microsoft.com/office/powerpoint/2010/main" val="4205641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/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AEBA28F-7001-4D5E-9E71-21B26C025D24}" type="slidenum">
              <a:rPr lang="en-GB" altLang="en-US">
                <a:latin typeface="Calibri" panose="020F0502020204030204" pitchFamily="34" charset="0"/>
              </a:rPr>
              <a:pPr/>
              <a:t>16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(c) Weird Fish Lady</a:t>
            </a:r>
          </a:p>
        </p:txBody>
      </p:sp>
    </p:spTree>
    <p:extLst>
      <p:ext uri="{BB962C8B-B14F-4D97-AF65-F5344CB8AC3E}">
        <p14:creationId xmlns:p14="http://schemas.microsoft.com/office/powerpoint/2010/main" val="117480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7ABE5FB-1F35-454C-9498-8B2B7843CE12}" type="slidenum">
              <a:rPr lang="en-GB" altLang="en-US">
                <a:latin typeface="Calibri" panose="020F0502020204030204" pitchFamily="34" charset="0"/>
              </a:rPr>
              <a:pPr/>
              <a:t>2</a:t>
            </a:fld>
            <a:endParaRPr lang="en-GB" altLang="en-US">
              <a:latin typeface="Calibri" panose="020F050202020403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(c) Weird Fish Lady</a:t>
            </a:r>
          </a:p>
        </p:txBody>
      </p:sp>
    </p:spTree>
    <p:extLst>
      <p:ext uri="{BB962C8B-B14F-4D97-AF65-F5344CB8AC3E}">
        <p14:creationId xmlns:p14="http://schemas.microsoft.com/office/powerpoint/2010/main" val="25185475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3838" y="808038"/>
            <a:ext cx="7185026" cy="40417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788" y="5118725"/>
            <a:ext cx="5390305" cy="48493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alt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Most fossil evidence of early sharks is from fossilized   teeth and a few skin impressions.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endParaRPr lang="en-US" altLang="en-US" sz="2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Tx/>
              <a:buChar char="•"/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 Modern forms of sharks evolved during the Jurassic period, about 150 mya; this was the time of the giant dinosaurs like Brachiosaurus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(c) Weird Fish Lady</a:t>
            </a:r>
          </a:p>
        </p:txBody>
      </p:sp>
    </p:spTree>
    <p:extLst>
      <p:ext uri="{BB962C8B-B14F-4D97-AF65-F5344CB8AC3E}">
        <p14:creationId xmlns:p14="http://schemas.microsoft.com/office/powerpoint/2010/main" val="952811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3838" y="808038"/>
            <a:ext cx="7185026" cy="40417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788" y="5118725"/>
            <a:ext cx="5390305" cy="48493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spcBef>
                <a:spcPts val="613"/>
              </a:spcBef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 truth is much less exciting or dangerous. </a:t>
            </a:r>
          </a:p>
          <a:p>
            <a:pPr eaLnBrk="1" hangingPunct="1">
              <a:lnSpc>
                <a:spcPct val="90000"/>
              </a:lnSpc>
              <a:spcBef>
                <a:spcPts val="613"/>
              </a:spcBef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 chances of a shark attack are extremely low.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(c) Weird Fish Lady</a:t>
            </a:r>
          </a:p>
        </p:txBody>
      </p:sp>
    </p:spTree>
    <p:extLst>
      <p:ext uri="{BB962C8B-B14F-4D97-AF65-F5344CB8AC3E}">
        <p14:creationId xmlns:p14="http://schemas.microsoft.com/office/powerpoint/2010/main" val="3648495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3838" y="808038"/>
            <a:ext cx="7185026" cy="40417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788" y="5118725"/>
            <a:ext cx="5390305" cy="48493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613"/>
              </a:spcBef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 shark has a very good sense of smell. </a:t>
            </a:r>
          </a:p>
          <a:p>
            <a:pPr eaLnBrk="1" hangingPunct="1">
              <a:spcBef>
                <a:spcPts val="613"/>
              </a:spcBef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A Lemon Shark could smell 10 drops of Tuna juice in a full sized swimming pool.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(c) Weird Fish Lady</a:t>
            </a:r>
          </a:p>
        </p:txBody>
      </p:sp>
    </p:spTree>
    <p:extLst>
      <p:ext uri="{BB962C8B-B14F-4D97-AF65-F5344CB8AC3E}">
        <p14:creationId xmlns:p14="http://schemas.microsoft.com/office/powerpoint/2010/main" val="760112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3838" y="808038"/>
            <a:ext cx="7185026" cy="40417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788" y="5118725"/>
            <a:ext cx="5390305" cy="48493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613"/>
              </a:spcBef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Sharks have eyes very similar to humans, with rods, cones, cornea, iris, pupil, lens, and retina.</a:t>
            </a:r>
          </a:p>
          <a:p>
            <a:pPr eaLnBrk="1" hangingPunct="1">
              <a:spcBef>
                <a:spcPts val="613"/>
              </a:spcBef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Scientists believe that sharks see colour the same way that we do except, being nocturnal, their eyes are 10 times more light sensitive than ours.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(c) Weird Fish Lady</a:t>
            </a:r>
          </a:p>
        </p:txBody>
      </p:sp>
    </p:spTree>
    <p:extLst>
      <p:ext uri="{BB962C8B-B14F-4D97-AF65-F5344CB8AC3E}">
        <p14:creationId xmlns:p14="http://schemas.microsoft.com/office/powerpoint/2010/main" val="491545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3838" y="808038"/>
            <a:ext cx="7185026" cy="40417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788" y="5118725"/>
            <a:ext cx="5390305" cy="48493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613"/>
              </a:spcBef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 dark spots on the shark’s snout and lower jaw are pores that mark the opening of the ampullae of Lorenzini, jelly-filled canals that allow the shark to pick up weak electrical fields. Sharks use this sixth sense to find food, and to sense direction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(c) Weird Fish Lady</a:t>
            </a:r>
          </a:p>
        </p:txBody>
      </p:sp>
    </p:spTree>
    <p:extLst>
      <p:ext uri="{BB962C8B-B14F-4D97-AF65-F5344CB8AC3E}">
        <p14:creationId xmlns:p14="http://schemas.microsoft.com/office/powerpoint/2010/main" val="3277857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3838" y="808038"/>
            <a:ext cx="7185026" cy="40417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788" y="5118725"/>
            <a:ext cx="5390305" cy="48493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613"/>
              </a:spcBef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Instead of scales a shark has thousands of miniature ‘teeth’, called dermal</a:t>
            </a:r>
          </a:p>
          <a:p>
            <a:pPr eaLnBrk="1" hangingPunct="1">
              <a:spcBef>
                <a:spcPts val="613"/>
              </a:spcBef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denticles embedded in its skin. </a:t>
            </a:r>
          </a:p>
          <a:p>
            <a:pPr eaLnBrk="1" hangingPunct="1">
              <a:spcBef>
                <a:spcPts val="613"/>
              </a:spcBef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These skin teeth act as a suit of armour and provide protection for the shark. They make the shark’s skin so rough that years ago shark skin was used as sandpaper.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(c) Weird Fish Lady</a:t>
            </a:r>
          </a:p>
        </p:txBody>
      </p:sp>
    </p:spTree>
    <p:extLst>
      <p:ext uri="{BB962C8B-B14F-4D97-AF65-F5344CB8AC3E}">
        <p14:creationId xmlns:p14="http://schemas.microsoft.com/office/powerpoint/2010/main" val="1505027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-223838" y="808038"/>
            <a:ext cx="7185026" cy="40417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788" y="5118725"/>
            <a:ext cx="5390305" cy="48493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613"/>
              </a:spcBef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A shark is always teething; it may lose between 12,000 and 30,000 teeth during its lifetime. </a:t>
            </a:r>
          </a:p>
          <a:p>
            <a:pPr eaLnBrk="1" hangingPunct="1">
              <a:spcBef>
                <a:spcPts val="613"/>
              </a:spcBef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Its teeth aren’t attached to its jaws and are continually being replaced; it</a:t>
            </a:r>
          </a:p>
          <a:p>
            <a:pPr eaLnBrk="1" hangingPunct="1">
              <a:spcBef>
                <a:spcPts val="613"/>
              </a:spcBef>
            </a:pPr>
            <a:r>
              <a:rPr lang="en-US" altLang="en-US" sz="2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is rather like having a conveyor belt of teeth.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(c) Weird Fish Lady</a:t>
            </a:r>
          </a:p>
        </p:txBody>
      </p:sp>
    </p:spTree>
    <p:extLst>
      <p:ext uri="{BB962C8B-B14F-4D97-AF65-F5344CB8AC3E}">
        <p14:creationId xmlns:p14="http://schemas.microsoft.com/office/powerpoint/2010/main" val="1092488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7DE-63CA-4660-A5E4-F59E71F5E5FB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177B-2643-44A6-B912-12FAE69B45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967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7DE-63CA-4660-A5E4-F59E71F5E5FB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177B-2643-44A6-B912-12FAE69B45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522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7DE-63CA-4660-A5E4-F59E71F5E5FB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177B-2643-44A6-B912-12FAE69B45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73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7DE-63CA-4660-A5E4-F59E71F5E5FB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177B-2643-44A6-B912-12FAE69B45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689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7DE-63CA-4660-A5E4-F59E71F5E5FB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177B-2643-44A6-B912-12FAE69B45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977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7DE-63CA-4660-A5E4-F59E71F5E5FB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177B-2643-44A6-B912-12FAE69B45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75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7DE-63CA-4660-A5E4-F59E71F5E5FB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177B-2643-44A6-B912-12FAE69B45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659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7DE-63CA-4660-A5E4-F59E71F5E5FB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177B-2643-44A6-B912-12FAE69B45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009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7DE-63CA-4660-A5E4-F59E71F5E5FB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177B-2643-44A6-B912-12FAE69B45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756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7DE-63CA-4660-A5E4-F59E71F5E5FB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177B-2643-44A6-B912-12FAE69B45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97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507DE-63CA-4660-A5E4-F59E71F5E5FB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5177B-2643-44A6-B912-12FAE69B45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69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507DE-63CA-4660-A5E4-F59E71F5E5FB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5177B-2643-44A6-B912-12FAE69B45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20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/>
          </p:cNvSpPr>
          <p:nvPr/>
        </p:nvSpPr>
        <p:spPr bwMode="auto">
          <a:xfrm>
            <a:off x="1522413" y="1049338"/>
            <a:ext cx="8926512" cy="294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marL="304800" indent="-3048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2600" b="1">
              <a:latin typeface="Lucida Grande" charset="0"/>
              <a:sym typeface="Lucida Grande" charset="0"/>
            </a:endParaRPr>
          </a:p>
          <a:p>
            <a:pPr algn="ctr"/>
            <a:endParaRPr lang="en-US" altLang="en-US" sz="3500">
              <a:solidFill>
                <a:srgbClr val="DD2067"/>
              </a:solidFill>
              <a:latin typeface="Lucida Grande" charset="0"/>
              <a:sym typeface="Lucida Grande" charset="0"/>
            </a:endParaRPr>
          </a:p>
          <a:p>
            <a:pPr algn="ctr"/>
            <a:endParaRPr lang="en-US" altLang="en-US" sz="3300">
              <a:solidFill>
                <a:srgbClr val="FF0000"/>
              </a:solidFill>
              <a:latin typeface="Comic Sans MS Bold" panose="030F0902030302020204" pitchFamily="66" charset="0"/>
              <a:sym typeface="Comic Sans MS Bold" panose="030F0902030302020204" pitchFamily="66" charset="0"/>
            </a:endParaRPr>
          </a:p>
          <a:p>
            <a:pPr algn="ctr"/>
            <a:endParaRPr lang="en-US" altLang="en-US" sz="1900">
              <a:latin typeface="Lucida Grande" charset="0"/>
              <a:sym typeface="Lucida Grande" charset="0"/>
            </a:endParaRPr>
          </a:p>
        </p:txBody>
      </p:sp>
      <p:sp>
        <p:nvSpPr>
          <p:cNvPr id="14338" name="Rectangle 2"/>
          <p:cNvSpPr>
            <a:spLocks/>
          </p:cNvSpPr>
          <p:nvPr/>
        </p:nvSpPr>
        <p:spPr bwMode="auto">
          <a:xfrm>
            <a:off x="8077200" y="6245225"/>
            <a:ext cx="2146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endParaRPr lang="en-US" altLang="en-US" sz="1400">
              <a:latin typeface="Lucida Grande" charset="0"/>
              <a:sym typeface="Lucida Grande" charset="0"/>
            </a:endParaRPr>
          </a:p>
        </p:txBody>
      </p:sp>
      <p:sp>
        <p:nvSpPr>
          <p:cNvPr id="14339" name="Rectangle 3"/>
          <p:cNvSpPr>
            <a:spLocks/>
          </p:cNvSpPr>
          <p:nvPr/>
        </p:nvSpPr>
        <p:spPr bwMode="auto">
          <a:xfrm>
            <a:off x="1862138" y="523875"/>
            <a:ext cx="82423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6000" b="1" dirty="0">
              <a:solidFill>
                <a:srgbClr val="003DCC"/>
              </a:solidFill>
              <a:latin typeface="Lucida Grande" charset="0"/>
              <a:sym typeface="Lucida Grande" charset="0"/>
            </a:endParaRPr>
          </a:p>
        </p:txBody>
      </p:sp>
      <p:sp>
        <p:nvSpPr>
          <p:cNvPr id="14340" name="Rectangle 5"/>
          <p:cNvSpPr>
            <a:spLocks/>
          </p:cNvSpPr>
          <p:nvPr/>
        </p:nvSpPr>
        <p:spPr bwMode="auto">
          <a:xfrm>
            <a:off x="3246438" y="529056"/>
            <a:ext cx="54737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800" b="1" dirty="0">
                <a:solidFill>
                  <a:srgbClr val="DD2067"/>
                </a:solidFill>
                <a:latin typeface="Lucida Grande" charset="0"/>
                <a:sym typeface="Lucida Grande" charset="0"/>
              </a:rPr>
              <a:t>Sharks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1571" y="6245225"/>
            <a:ext cx="1194920" cy="5486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C8C5D6-A7D7-8F40-B44A-2E38B1A7B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3195" y="1316456"/>
            <a:ext cx="6887434" cy="48117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E72059-B929-854C-B479-A2BAC8616D27}"/>
              </a:ext>
            </a:extLst>
          </p:cNvPr>
          <p:cNvSpPr txBox="1"/>
          <p:nvPr/>
        </p:nvSpPr>
        <p:spPr>
          <a:xfrm>
            <a:off x="2954797" y="6128225"/>
            <a:ext cx="1987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Great White Shark</a:t>
            </a:r>
          </a:p>
        </p:txBody>
      </p:sp>
    </p:spTree>
    <p:extLst>
      <p:ext uri="{BB962C8B-B14F-4D97-AF65-F5344CB8AC3E}">
        <p14:creationId xmlns:p14="http://schemas.microsoft.com/office/powerpoint/2010/main" val="1555118018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2308225" y="0"/>
            <a:ext cx="7786688" cy="1427163"/>
          </a:xfrm>
        </p:spPr>
        <p:txBody>
          <a:bodyPr/>
          <a:lstStyle/>
          <a:p>
            <a:pPr eaLnBrk="1" hangingPunct="1"/>
            <a:r>
              <a:rPr lang="en-US" altLang="en-US"/>
              <a:t>   How well do sharks see?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96900" y="1639888"/>
            <a:ext cx="3422650" cy="3902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GB" sz="2800" dirty="0">
                <a:latin typeface="+mn-lt"/>
              </a:rPr>
              <a:t>Sharks have similar eyesight to humans – but have extra ability to see in the dark, as they often hunt for food at night time. </a:t>
            </a:r>
          </a:p>
        </p:txBody>
      </p:sp>
      <p:pic>
        <p:nvPicPr>
          <p:cNvPr id="37891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050" y="1797050"/>
            <a:ext cx="5183573" cy="394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3485" y="6210334"/>
            <a:ext cx="1190476" cy="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336483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altLang="en-US"/>
              <a:t>Hammerhead Sharks</a:t>
            </a:r>
          </a:p>
        </p:txBody>
      </p:sp>
      <p:pic>
        <p:nvPicPr>
          <p:cNvPr id="3993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5817" y="1690688"/>
            <a:ext cx="4937845" cy="391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Content Placeholder 5"/>
          <p:cNvSpPr>
            <a:spLocks noGrp="1"/>
          </p:cNvSpPr>
          <p:nvPr>
            <p:ph idx="1"/>
          </p:nvPr>
        </p:nvSpPr>
        <p:spPr>
          <a:xfrm>
            <a:off x="425450" y="1539874"/>
            <a:ext cx="4637617" cy="4703763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altLang="en-US" dirty="0"/>
              <a:t>Hammerhead Sharks have the best eyesight of all the sharks, as their eyes are positioned on the sides of their heads.   As they sway their heads from side to side – they can even see what is behind them.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485" y="6210334"/>
            <a:ext cx="1190476" cy="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79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>
          <a:xfrm>
            <a:off x="1951038" y="0"/>
            <a:ext cx="8259762" cy="1320800"/>
          </a:xfrm>
        </p:spPr>
        <p:txBody>
          <a:bodyPr/>
          <a:lstStyle/>
          <a:p>
            <a:pPr algn="ctr" eaLnBrk="1" hangingPunct="1"/>
            <a:r>
              <a:rPr lang="en-US" altLang="en-US"/>
              <a:t>Sharks have a sixth sense that humans don’t have</a:t>
            </a:r>
          </a:p>
        </p:txBody>
      </p:sp>
      <p:sp>
        <p:nvSpPr>
          <p:cNvPr id="40963" name="TextBox 1"/>
          <p:cNvSpPr txBox="1">
            <a:spLocks noChangeArrowheads="1"/>
          </p:cNvSpPr>
          <p:nvPr/>
        </p:nvSpPr>
        <p:spPr bwMode="auto">
          <a:xfrm>
            <a:off x="354013" y="1854200"/>
            <a:ext cx="53213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dirty="0">
                <a:latin typeface="Calibri" panose="020F0502020204030204" pitchFamily="34" charset="0"/>
              </a:rPr>
              <a:t>Sharks have special organs at the front of their heads that can sense electrical signals – such as the heart beat of a flat fish lying hidden in the sand at the sea bottom.</a:t>
            </a:r>
          </a:p>
          <a:p>
            <a:pPr algn="ctr"/>
            <a:endParaRPr lang="en-GB" altLang="en-US" sz="2800" dirty="0">
              <a:latin typeface="Calibri" panose="020F0502020204030204" pitchFamily="34" charset="0"/>
            </a:endParaRPr>
          </a:p>
          <a:p>
            <a:pPr algn="ctr"/>
            <a:r>
              <a:rPr lang="en-GB" altLang="en-US" sz="2800" dirty="0">
                <a:latin typeface="Calibri" panose="020F0502020204030204" pitchFamily="34" charset="0"/>
              </a:rPr>
              <a:t>It means that the shark can find food in the sand at night when it can’t see its food.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485" y="6210334"/>
            <a:ext cx="1190476" cy="5523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04E750-04C7-1341-9689-946B1D90E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327" y="1854200"/>
            <a:ext cx="5829417" cy="37794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20EEB7-6F66-834F-9E33-50B965ACBFA9}"/>
              </a:ext>
            </a:extLst>
          </p:cNvPr>
          <p:cNvSpPr txBox="1"/>
          <p:nvPr/>
        </p:nvSpPr>
        <p:spPr>
          <a:xfrm>
            <a:off x="10050843" y="5735782"/>
            <a:ext cx="1639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Bull shark </a:t>
            </a:r>
          </a:p>
        </p:txBody>
      </p:sp>
    </p:spTree>
    <p:extLst>
      <p:ext uri="{BB962C8B-B14F-4D97-AF65-F5344CB8AC3E}">
        <p14:creationId xmlns:p14="http://schemas.microsoft.com/office/powerpoint/2010/main" val="2457878914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1979613" y="92075"/>
            <a:ext cx="8232775" cy="1508125"/>
          </a:xfrm>
        </p:spPr>
        <p:txBody>
          <a:bodyPr/>
          <a:lstStyle/>
          <a:p>
            <a:pPr algn="ctr" eaLnBrk="1" hangingPunct="1"/>
            <a:r>
              <a:rPr lang="en-US" altLang="en-US"/>
              <a:t>Is a shark’s skin smooth?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0538" y="1579563"/>
            <a:ext cx="4383087" cy="4832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800" dirty="0">
                <a:latin typeface="+mn-lt"/>
              </a:rPr>
              <a:t>No – shark skin is very rough.   This picture is from a microscope and shows the skin ‘zoomed’ up close so you can see the details. </a:t>
            </a:r>
          </a:p>
          <a:p>
            <a:pPr algn="ctr">
              <a:defRPr/>
            </a:pPr>
            <a:endParaRPr lang="en-GB" sz="2800" dirty="0">
              <a:latin typeface="+mn-lt"/>
            </a:endParaRPr>
          </a:p>
          <a:p>
            <a:pPr algn="ctr">
              <a:defRPr/>
            </a:pPr>
            <a:r>
              <a:rPr lang="en-GB" sz="2800" dirty="0">
                <a:latin typeface="+mn-lt"/>
              </a:rPr>
              <a:t>In olden days, when ships were made of wood and carved by hand – the ship builders would use shark skin as sandpaper.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485" y="6210334"/>
            <a:ext cx="1190476" cy="552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27A76A-17D4-114A-84B9-2B07BFFDCF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4471" y="1683328"/>
            <a:ext cx="5059436" cy="364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11109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14271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dirty="0">
                <a:latin typeface="Arial Bold" panose="020B0704020202020204" pitchFamily="34" charset="0"/>
                <a:cs typeface="Arial Bold" panose="020B0704020202020204" pitchFamily="34" charset="0"/>
                <a:sym typeface="Arial Bold" panose="020B0704020202020204" pitchFamily="34" charset="0"/>
              </a:rPr>
              <a:t> </a:t>
            </a:r>
            <a:r>
              <a:rPr lang="en-US" altLang="en-US" sz="3937" dirty="0"/>
              <a:t>A shark can have up to 30,000 teeth in its lifetime. </a:t>
            </a:r>
          </a:p>
        </p:txBody>
      </p:sp>
      <p:sp>
        <p:nvSpPr>
          <p:cNvPr id="45059" name="TextBox 3"/>
          <p:cNvSpPr txBox="1">
            <a:spLocks noChangeArrowheads="1"/>
          </p:cNvSpPr>
          <p:nvPr/>
        </p:nvSpPr>
        <p:spPr bwMode="auto">
          <a:xfrm>
            <a:off x="690563" y="1722438"/>
            <a:ext cx="5932487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2800">
                <a:latin typeface="Calibri" panose="020F0502020204030204" pitchFamily="34" charset="0"/>
              </a:rPr>
              <a:t>Sharks lose their teeth when they bite into their food.</a:t>
            </a:r>
          </a:p>
          <a:p>
            <a:pPr algn="ctr"/>
            <a:endParaRPr lang="en-GB" altLang="en-US" sz="2800">
              <a:latin typeface="Calibri" panose="020F0502020204030204" pitchFamily="34" charset="0"/>
            </a:endParaRPr>
          </a:p>
          <a:p>
            <a:pPr algn="ctr"/>
            <a:r>
              <a:rPr lang="en-GB" altLang="en-US" sz="2800">
                <a:latin typeface="Calibri" panose="020F0502020204030204" pitchFamily="34" charset="0"/>
              </a:rPr>
              <a:t>The next teeth in their jaws are then used. </a:t>
            </a:r>
          </a:p>
          <a:p>
            <a:pPr algn="ctr"/>
            <a:endParaRPr lang="en-GB" altLang="en-US" sz="2800">
              <a:latin typeface="Calibri" panose="020F0502020204030204" pitchFamily="34" charset="0"/>
            </a:endParaRPr>
          </a:p>
          <a:p>
            <a:pPr algn="ctr"/>
            <a:r>
              <a:rPr lang="en-GB" altLang="en-US" sz="2800">
                <a:latin typeface="Calibri" panose="020F0502020204030204" pitchFamily="34" charset="0"/>
              </a:rPr>
              <a:t>When all the teeth are used – then the animal dies as it can no longer eat its food.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485" y="6210334"/>
            <a:ext cx="1190476" cy="552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9050F6-3362-9B46-8158-10D554A47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076" y="1722438"/>
            <a:ext cx="4957308" cy="3304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98F50B-F83D-554D-B7BD-87DC225B65E1}"/>
              </a:ext>
            </a:extLst>
          </p:cNvPr>
          <p:cNvSpPr txBox="1"/>
          <p:nvPr/>
        </p:nvSpPr>
        <p:spPr>
          <a:xfrm>
            <a:off x="9748562" y="5146334"/>
            <a:ext cx="1927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Mako shark</a:t>
            </a:r>
          </a:p>
        </p:txBody>
      </p:sp>
    </p:spTree>
    <p:extLst>
      <p:ext uri="{BB962C8B-B14F-4D97-AF65-F5344CB8AC3E}">
        <p14:creationId xmlns:p14="http://schemas.microsoft.com/office/powerpoint/2010/main" val="1263648247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type="title"/>
          </p:nvPr>
        </p:nvSpPr>
        <p:spPr>
          <a:xfrm>
            <a:off x="2184400" y="0"/>
            <a:ext cx="8180388" cy="1714500"/>
          </a:xfrm>
        </p:spPr>
        <p:txBody>
          <a:bodyPr/>
          <a:lstStyle/>
          <a:p>
            <a:pPr algn="ctr" eaLnBrk="1" hangingPunct="1"/>
            <a:r>
              <a:rPr lang="en-US" altLang="en-US"/>
              <a:t>Conservation of Species  </a:t>
            </a:r>
          </a:p>
        </p:txBody>
      </p:sp>
      <p:sp>
        <p:nvSpPr>
          <p:cNvPr id="197634" name="Rectangle 2"/>
          <p:cNvSpPr>
            <a:spLocks/>
          </p:cNvSpPr>
          <p:nvPr/>
        </p:nvSpPr>
        <p:spPr bwMode="auto">
          <a:xfrm>
            <a:off x="7151688" y="2181225"/>
            <a:ext cx="4357687" cy="32416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dirty="0">
                <a:latin typeface="+mn-lt"/>
                <a:ea typeface="Gill Sans" charset="0"/>
                <a:cs typeface="Gill Sans" charset="0"/>
              </a:rPr>
              <a:t>We need to protect and help sharks to survive.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2800" dirty="0">
              <a:latin typeface="+mn-lt"/>
              <a:ea typeface="Gill Sans" charset="0"/>
              <a:cs typeface="Gill Sans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dirty="0">
                <a:latin typeface="+mn-lt"/>
                <a:ea typeface="Gill Sans" charset="0"/>
                <a:cs typeface="Gill Sans" charset="0"/>
              </a:rPr>
              <a:t>Sharks are essential for the healthy balance of our oceans….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2800" dirty="0">
              <a:latin typeface="+mn-lt"/>
              <a:ea typeface="Gill Sans" charset="0"/>
              <a:cs typeface="Gill Sans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dirty="0">
                <a:latin typeface="+mn-lt"/>
                <a:ea typeface="Gill Sans" charset="0"/>
                <a:cs typeface="Gill Sans" charset="0"/>
              </a:rPr>
              <a:t>… and they are beautiful creatures.</a:t>
            </a:r>
          </a:p>
        </p:txBody>
      </p:sp>
      <p:pic>
        <p:nvPicPr>
          <p:cNvPr id="5837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1500"/>
            <a:ext cx="6594475" cy="411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485" y="6210334"/>
            <a:ext cx="1190476" cy="5523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E55837-9C49-FF4A-A84A-8B4C20E3E3DE}"/>
              </a:ext>
            </a:extLst>
          </p:cNvPr>
          <p:cNvSpPr txBox="1"/>
          <p:nvPr/>
        </p:nvSpPr>
        <p:spPr>
          <a:xfrm>
            <a:off x="166255" y="5954713"/>
            <a:ext cx="176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Lemon shark </a:t>
            </a:r>
          </a:p>
        </p:txBody>
      </p:sp>
    </p:spTree>
    <p:extLst>
      <p:ext uri="{BB962C8B-B14F-4D97-AF65-F5344CB8AC3E}">
        <p14:creationId xmlns:p14="http://schemas.microsoft.com/office/powerpoint/2010/main" val="1645635576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003DCC"/>
                </a:solidFill>
                <a:ea typeface="Lucida Grande" charset="0"/>
                <a:cs typeface="Lucida Grande" charset="0"/>
              </a:rPr>
              <a:t>© Ocean World</a:t>
            </a:r>
            <a:br>
              <a:rPr lang="en-US" altLang="en-US" b="1" dirty="0">
                <a:solidFill>
                  <a:srgbClr val="003DCC"/>
                </a:solidFill>
                <a:ea typeface="Lucida Grande" charset="0"/>
                <a:cs typeface="Lucida Grande" charset="0"/>
              </a:rPr>
            </a:br>
            <a:endParaRPr lang="en-US" altLang="en-US" b="1" dirty="0">
              <a:solidFill>
                <a:srgbClr val="003DCC"/>
              </a:solidFill>
              <a:ea typeface="Lucida Grande" charset="0"/>
              <a:cs typeface="Lucida Grande" charset="0"/>
            </a:endParaRPr>
          </a:p>
        </p:txBody>
      </p:sp>
      <p:sp>
        <p:nvSpPr>
          <p:cNvPr id="59394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Lucida Grande" charset="0"/>
                <a:cs typeface="Lucida Grande" charset="0"/>
              </a:rPr>
              <a:t>A series of Oceanography Educational Materials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Lucida Grande" charset="0"/>
                <a:cs typeface="Lucida Grande" charset="0"/>
              </a:rPr>
              <a:t>prepared by the </a:t>
            </a:r>
            <a:r>
              <a:rPr lang="en-US" altLang="en-US" dirty="0" err="1">
                <a:ea typeface="Lucida Grande" charset="0"/>
                <a:cs typeface="Lucida Grande" charset="0"/>
              </a:rPr>
              <a:t>WeirdFish</a:t>
            </a:r>
            <a:r>
              <a:rPr lang="en-US" altLang="en-US" dirty="0">
                <a:ea typeface="Lucida Grande" charset="0"/>
                <a:cs typeface="Lucida Grande" charset="0"/>
              </a:rPr>
              <a:t> Lady.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ea typeface="Lucida Grande" charset="0"/>
                <a:cs typeface="Lucida Grande" charset="0"/>
              </a:rPr>
              <a:t>Visit </a:t>
            </a:r>
            <a:r>
              <a:rPr lang="en-US" altLang="en-US">
                <a:ea typeface="Lucida Grande" charset="0"/>
                <a:cs typeface="Lucida Grande" charset="0"/>
              </a:rPr>
              <a:t>the website:   www</a:t>
            </a:r>
            <a:r>
              <a:rPr lang="en-US" altLang="en-US" dirty="0" err="1">
                <a:ea typeface="Lucida Grande" charset="0"/>
                <a:cs typeface="Lucida Grande" charset="0"/>
              </a:rPr>
              <a:t>.barnettauthor.</a:t>
            </a:r>
            <a:r>
              <a:rPr lang="en-US" altLang="en-US" err="1">
                <a:ea typeface="Lucida Grande" charset="0"/>
                <a:cs typeface="Lucida Grande" charset="0"/>
              </a:rPr>
              <a:t>co</a:t>
            </a:r>
            <a:r>
              <a:rPr lang="en-US" altLang="en-US">
                <a:ea typeface="Lucida Grande" charset="0"/>
                <a:cs typeface="Lucida Grande" charset="0"/>
              </a:rPr>
              <a:t>.uk</a:t>
            </a:r>
            <a:endParaRPr lang="en-US" altLang="en-US" dirty="0">
              <a:ea typeface="Lucida Grande" charset="0"/>
              <a:cs typeface="Lucida Grande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485" y="6210334"/>
            <a:ext cx="1190476" cy="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14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>
          <a:xfrm>
            <a:off x="815975" y="114300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US" altLang="en-US"/>
              <a:t>How much do you know about sharks?</a:t>
            </a:r>
          </a:p>
        </p:txBody>
      </p:sp>
      <p:sp>
        <p:nvSpPr>
          <p:cNvPr id="1218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8338" y="1598613"/>
            <a:ext cx="4543425" cy="5259387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72" dirty="0"/>
              <a:t>Sharks are fish.</a:t>
            </a:r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2672" dirty="0"/>
          </a:p>
          <a:p>
            <a:pPr marL="0" indent="0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72" dirty="0"/>
              <a:t>Sharks are streamlined.</a:t>
            </a:r>
          </a:p>
          <a:p>
            <a:pPr marL="0" indent="0" eaLnBrk="1" fontAlgn="auto" hangingPunct="1">
              <a:spcBef>
                <a:spcPts val="70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2672" dirty="0"/>
          </a:p>
          <a:p>
            <a:pPr marL="0" indent="0" eaLnBrk="1" fontAlgn="auto" hangingPunct="1">
              <a:spcBef>
                <a:spcPts val="70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72" dirty="0"/>
              <a:t>Sharks have :</a:t>
            </a:r>
          </a:p>
          <a:p>
            <a:pPr marL="0" indent="0" eaLnBrk="1" fontAlgn="auto" hangingPunct="1">
              <a:spcBef>
                <a:spcPts val="70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2672" dirty="0"/>
              <a:t> </a:t>
            </a:r>
          </a:p>
          <a:p>
            <a:pPr marL="214305" indent="-214305" algn="ctr" eaLnBrk="1" fontAlgn="auto" hangingPunct="1">
              <a:spcBef>
                <a:spcPts val="703"/>
              </a:spcBef>
              <a:spcAft>
                <a:spcPts val="0"/>
              </a:spcAft>
              <a:defRPr/>
            </a:pPr>
            <a:r>
              <a:rPr lang="en-US" altLang="en-US" sz="2672" dirty="0"/>
              <a:t>a cartilaginous skeleton</a:t>
            </a:r>
          </a:p>
          <a:p>
            <a:pPr marL="214305" indent="-214305" algn="ctr" eaLnBrk="1" fontAlgn="auto" hangingPunct="1">
              <a:spcBef>
                <a:spcPts val="703"/>
              </a:spcBef>
              <a:spcAft>
                <a:spcPts val="0"/>
              </a:spcAft>
              <a:defRPr/>
            </a:pPr>
            <a:endParaRPr lang="en-US" altLang="en-US" sz="2672" dirty="0"/>
          </a:p>
          <a:p>
            <a:pPr marL="214305" indent="-214305" algn="ctr" eaLnBrk="1" fontAlgn="auto" hangingPunct="1">
              <a:spcBef>
                <a:spcPts val="703"/>
              </a:spcBef>
              <a:spcAft>
                <a:spcPts val="0"/>
              </a:spcAft>
              <a:defRPr/>
            </a:pPr>
            <a:r>
              <a:rPr lang="en-US" altLang="en-US" sz="2672" dirty="0"/>
              <a:t>30,000 teeth</a:t>
            </a:r>
          </a:p>
          <a:p>
            <a:pPr marL="214305" indent="-214305" algn="ctr" eaLnBrk="1" fontAlgn="auto" hangingPunct="1">
              <a:spcBef>
                <a:spcPts val="703"/>
              </a:spcBef>
              <a:spcAft>
                <a:spcPts val="0"/>
              </a:spcAft>
              <a:defRPr/>
            </a:pPr>
            <a:endParaRPr lang="en-US" altLang="en-US" sz="2672" dirty="0"/>
          </a:p>
          <a:p>
            <a:pPr marL="214305" indent="-214305" algn="ctr" eaLnBrk="1" fontAlgn="auto" hangingPunct="1">
              <a:spcBef>
                <a:spcPts val="703"/>
              </a:spcBef>
              <a:spcAft>
                <a:spcPts val="0"/>
              </a:spcAft>
              <a:defRPr/>
            </a:pPr>
            <a:r>
              <a:rPr lang="en-US" altLang="en-US" sz="2672" dirty="0"/>
              <a:t>5 or 6 gills </a:t>
            </a:r>
          </a:p>
        </p:txBody>
      </p:sp>
      <p:sp>
        <p:nvSpPr>
          <p:cNvPr id="121859" name="Rectangle 3"/>
          <p:cNvSpPr>
            <a:spLocks/>
          </p:cNvSpPr>
          <p:nvPr/>
        </p:nvSpPr>
        <p:spPr bwMode="auto">
          <a:xfrm>
            <a:off x="6176963" y="1647825"/>
            <a:ext cx="4035425" cy="45259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1266">
              <a:latin typeface="+mn-lt"/>
              <a:cs typeface="+mn-cs"/>
            </a:endParaRPr>
          </a:p>
        </p:txBody>
      </p:sp>
      <p:pic>
        <p:nvPicPr>
          <p:cNvPr id="1638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5" t="22835" r="19154" b="24138"/>
          <a:stretch>
            <a:fillRect/>
          </a:stretch>
        </p:blipFill>
        <p:spPr bwMode="auto">
          <a:xfrm>
            <a:off x="5740400" y="2230438"/>
            <a:ext cx="5437188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0128" y="6173788"/>
            <a:ext cx="1194920" cy="5486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892F8E-1EF3-AD4A-BAB0-6E722982B0C1}"/>
              </a:ext>
            </a:extLst>
          </p:cNvPr>
          <p:cNvSpPr txBox="1"/>
          <p:nvPr/>
        </p:nvSpPr>
        <p:spPr>
          <a:xfrm>
            <a:off x="8667906" y="5463729"/>
            <a:ext cx="250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 Tipped Reef shark</a:t>
            </a:r>
          </a:p>
        </p:txBody>
      </p:sp>
    </p:spTree>
    <p:extLst>
      <p:ext uri="{BB962C8B-B14F-4D97-AF65-F5344CB8AC3E}">
        <p14:creationId xmlns:p14="http://schemas.microsoft.com/office/powerpoint/2010/main" val="3965075078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1951038" y="0"/>
            <a:ext cx="8234362" cy="1143000"/>
          </a:xfrm>
        </p:spPr>
        <p:txBody>
          <a:bodyPr/>
          <a:lstStyle/>
          <a:p>
            <a:pPr algn="ctr" eaLnBrk="1" hangingPunct="1"/>
            <a:r>
              <a:rPr lang="en-US" altLang="en-US"/>
              <a:t>Sharks &amp; Bony Fish</a:t>
            </a:r>
          </a:p>
        </p:txBody>
      </p:sp>
      <p:graphicFrame>
        <p:nvGraphicFramePr>
          <p:cNvPr id="122882" name="Group 2"/>
          <p:cNvGraphicFramePr>
            <a:graphicFrameLocks noGrp="1"/>
          </p:cNvGraphicFramePr>
          <p:nvPr/>
        </p:nvGraphicFramePr>
        <p:xfrm>
          <a:off x="1879600" y="998539"/>
          <a:ext cx="8720667" cy="5357811"/>
        </p:xfrm>
        <a:graphic>
          <a:graphicData uri="http://schemas.openxmlformats.org/drawingml/2006/table">
            <a:tbl>
              <a:tblPr/>
              <a:tblGrid>
                <a:gridCol w="2906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76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065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9532">
                <a:tc>
                  <a:txBody>
                    <a:bodyPr/>
                    <a:lstStyle>
                      <a:lvl1pPr algn="l">
                        <a:spcBef>
                          <a:spcPts val="11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4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ヒラギノ角ゴ ProN W3" charset="0"/>
                        <a:cs typeface="ヒラギノ角ゴ ProN W3" charset="0"/>
                        <a:sym typeface="Arial" panose="020B0604020202020204" pitchFamily="34" charset="0"/>
                      </a:endParaRPr>
                    </a:p>
                  </a:txBody>
                  <a:tcPr marL="26789" marR="26789" marT="26792" marB="26792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11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4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panose="020B0704020202020204" pitchFamily="34" charset="0"/>
                          <a:cs typeface="Arial Bold" panose="020B0704020202020204" pitchFamily="34" charset="0"/>
                          <a:sym typeface="Arial Bold" panose="020B0704020202020204" pitchFamily="34" charset="0"/>
                        </a:rPr>
                        <a:t>SHARKS</a:t>
                      </a:r>
                    </a:p>
                  </a:txBody>
                  <a:tcPr marL="26789" marR="26789" marT="26792" marB="26792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11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4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</a:tabLst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panose="020B0704020202020204" pitchFamily="34" charset="0"/>
                          <a:cs typeface="Arial Bold" panose="020B0704020202020204" pitchFamily="34" charset="0"/>
                          <a:sym typeface="Arial Bold" panose="020B0704020202020204" pitchFamily="34" charset="0"/>
                        </a:rPr>
                        <a:t>BONY FISH</a:t>
                      </a:r>
                    </a:p>
                  </a:txBody>
                  <a:tcPr marL="26789" marR="26789" marT="26792" marB="26792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1573">
                <a:tc>
                  <a:txBody>
                    <a:bodyPr/>
                    <a:lstStyle>
                      <a:lvl1pPr algn="l">
                        <a:spcBef>
                          <a:spcPts val="11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4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panose="020B0704020202020204" pitchFamily="34" charset="0"/>
                          <a:cs typeface="Arial Bold" panose="020B0704020202020204" pitchFamily="34" charset="0"/>
                          <a:sym typeface="Arial Bold" panose="020B0704020202020204" pitchFamily="34" charset="0"/>
                        </a:rPr>
                        <a:t>Skeleton</a:t>
                      </a: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old" panose="020B0704020202020204" pitchFamily="34" charset="0"/>
                        <a:ea typeface="Lucida Grande" charset="0"/>
                        <a:cs typeface="Lucida Grande" charset="0"/>
                        <a:sym typeface="Arial Bold" panose="020B07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old" panose="020B0704020202020204" pitchFamily="34" charset="0"/>
                        <a:ea typeface="Lucida Grande" charset="0"/>
                        <a:cs typeface="Lucida Grande" charset="0"/>
                        <a:sym typeface="Arial Bold" panose="020B07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panose="020B0704020202020204" pitchFamily="34" charset="0"/>
                          <a:cs typeface="Arial Bold" panose="020B0704020202020204" pitchFamily="34" charset="0"/>
                          <a:sym typeface="Arial Bold" panose="020B0704020202020204" pitchFamily="34" charset="0"/>
                        </a:rPr>
                        <a:t>Swimming</a:t>
                      </a: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old" panose="020B0704020202020204" pitchFamily="34" charset="0"/>
                        <a:ea typeface="Lucida Grande" charset="0"/>
                        <a:cs typeface="Lucida Grande" charset="0"/>
                        <a:sym typeface="Arial Bold" panose="020B07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old" panose="020B0704020202020204" pitchFamily="34" charset="0"/>
                        <a:ea typeface="Lucida Grande" charset="0"/>
                        <a:cs typeface="Lucida Grande" charset="0"/>
                        <a:sym typeface="Arial Bold" panose="020B07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panose="020B0704020202020204" pitchFamily="34" charset="0"/>
                          <a:cs typeface="Arial Bold" panose="020B0704020202020204" pitchFamily="34" charset="0"/>
                          <a:sym typeface="Arial Bold" panose="020B0704020202020204" pitchFamily="34" charset="0"/>
                        </a:rPr>
                        <a:t>Buoyancy</a:t>
                      </a:r>
                      <a:r>
                        <a:rPr kumimoji="0" lang="en-US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rPr>
                        <a:t> (floating)</a:t>
                      </a:r>
                    </a:p>
                  </a:txBody>
                  <a:tcPr marL="26789" marR="26789" marT="26792" marB="26792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11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4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rPr>
                        <a:t>Cartilage only</a:t>
                      </a: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rPr>
                        <a:t>Can only swim forward.</a:t>
                      </a: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rPr>
                        <a:t>Large oily liver</a:t>
                      </a:r>
                    </a:p>
                  </a:txBody>
                  <a:tcPr marL="26789" marR="26789" marT="26792" marB="26792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11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4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rPr>
                        <a:t>Bones and cartilage</a:t>
                      </a: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rPr>
                        <a:t>Can swim forwards and backwards</a:t>
                      </a: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rPr>
                        <a:t>Gas-filled swim bladder</a:t>
                      </a:r>
                    </a:p>
                  </a:txBody>
                  <a:tcPr marL="26789" marR="26789" marT="26792" marB="26792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6706">
                <a:tc>
                  <a:txBody>
                    <a:bodyPr/>
                    <a:lstStyle>
                      <a:lvl1pPr algn="l">
                        <a:spcBef>
                          <a:spcPts val="11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4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panose="020B0704020202020204" pitchFamily="34" charset="0"/>
                          <a:cs typeface="Arial Bold" panose="020B0704020202020204" pitchFamily="34" charset="0"/>
                          <a:sym typeface="Arial Bold" panose="020B0704020202020204" pitchFamily="34" charset="0"/>
                        </a:rPr>
                        <a:t>Gills</a:t>
                      </a: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old" panose="020B0704020202020204" pitchFamily="34" charset="0"/>
                        <a:ea typeface="Lucida Grande" charset="0"/>
                        <a:cs typeface="Lucida Grande" charset="0"/>
                        <a:sym typeface="Arial Bold" panose="020B07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panose="020B0704020202020204" pitchFamily="34" charset="0"/>
                          <a:cs typeface="Arial Bold" panose="020B0704020202020204" pitchFamily="34" charset="0"/>
                          <a:sym typeface="Arial Bold" panose="020B0704020202020204" pitchFamily="34" charset="0"/>
                        </a:rPr>
                        <a:t>Reproduction</a:t>
                      </a: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old" panose="020B0704020202020204" pitchFamily="34" charset="0"/>
                        <a:ea typeface="Lucida Grande" charset="0"/>
                        <a:cs typeface="Lucida Grande" charset="0"/>
                        <a:sym typeface="Arial Bold" panose="020B07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Bold" panose="020B0704020202020204" pitchFamily="34" charset="0"/>
                        <a:ea typeface="Lucida Grande" charset="0"/>
                        <a:cs typeface="Lucida Grande" charset="0"/>
                        <a:sym typeface="Arial Bold" panose="020B07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Bold" panose="020B0704020202020204" pitchFamily="34" charset="0"/>
                          <a:cs typeface="Arial Bold" panose="020B0704020202020204" pitchFamily="34" charset="0"/>
                          <a:sym typeface="Arial Bold" panose="020B0704020202020204" pitchFamily="34" charset="0"/>
                        </a:rPr>
                        <a:t>Skin</a:t>
                      </a:r>
                    </a:p>
                  </a:txBody>
                  <a:tcPr marL="26789" marR="26789" marT="26792" marB="26792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11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4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rPr>
                        <a:t>Gill slits but no gill cover</a:t>
                      </a: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rPr>
                        <a:t>Eggs fertilized in female's body.</a:t>
                      </a: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alt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rPr>
                        <a:t>Rough, sandpaper-like  scales</a:t>
                      </a:r>
                    </a:p>
                  </a:txBody>
                  <a:tcPr marL="26789" marR="26789" marT="26792" marB="26792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ts val="11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4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1pPr>
                      <a:lvl2pPr marL="742950" indent="-285750" algn="l">
                        <a:spcBef>
                          <a:spcPts val="10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3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2pPr>
                      <a:lvl3pPr marL="1143000" indent="-228600" algn="l">
                        <a:spcBef>
                          <a:spcPts val="8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3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3pPr>
                      <a:lvl4pPr marL="1600200" indent="-228600" algn="l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4pPr>
                      <a:lvl5pPr marL="2057400" indent="-228600" algn="l">
                        <a:spcBef>
                          <a:spcPts val="700"/>
                        </a:spcBef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ts val="7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rPr>
                        <a:t>Covered gill slits</a:t>
                      </a: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rPr>
                        <a:t>Eggs usually fertilized in the water.</a:t>
                      </a: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endParaRPr kumimoji="0" lang="en-US" altLang="en-US" sz="17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Lucida Grande" charset="0"/>
                        <a:cs typeface="Lucida Grande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Arial" panose="020B0604020202020204" pitchFamily="34" charset="0"/>
                        <a:buNone/>
                        <a:tabLst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  <a:tab pos="1295400" algn="l"/>
                        </a:tabLst>
                      </a:pPr>
                      <a:r>
                        <a:rPr kumimoji="0" lang="en-US" altLang="en-US" sz="17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ヒラギノ角ゴ ProN W3" charset="0"/>
                          <a:cs typeface="ヒラギノ角ゴ ProN W3" charset="0"/>
                          <a:sym typeface="Arial" panose="020B0604020202020204" pitchFamily="34" charset="0"/>
                        </a:rPr>
                        <a:t>Slippery, overlapping scales</a:t>
                      </a:r>
                    </a:p>
                  </a:txBody>
                  <a:tcPr marL="26789" marR="26789" marT="26792" marB="26792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C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480" name="Text Box 106"/>
          <p:cNvSpPr txBox="1">
            <a:spLocks noChangeArrowheads="1"/>
          </p:cNvSpPr>
          <p:nvPr/>
        </p:nvSpPr>
        <p:spPr bwMode="auto">
          <a:xfrm>
            <a:off x="9969500" y="6486525"/>
            <a:ext cx="2413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endParaRPr lang="en-US" altLang="en-US" sz="1200" dirty="0">
              <a:sym typeface="Arial" panose="020B0604020202020204" pitchFamily="34" charset="0"/>
            </a:endParaRPr>
          </a:p>
        </p:txBody>
      </p:sp>
      <p:sp>
        <p:nvSpPr>
          <p:cNvPr id="1848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CA7104D-591B-449B-9EDE-E837E1DE4CFD}" type="slidenum">
              <a:rPr lang="en-GB" altLang="en-US">
                <a:solidFill>
                  <a:srgbClr val="898989"/>
                </a:solidFill>
                <a:latin typeface="Calibri" panose="020F0502020204030204" pitchFamily="34" charset="0"/>
              </a:rPr>
              <a:pPr/>
              <a:t>3</a:t>
            </a:fld>
            <a:endParaRPr lang="en-GB" altLang="en-US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879600" y="1840089"/>
            <a:ext cx="8720667" cy="45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879600" y="2726794"/>
            <a:ext cx="8720667" cy="45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879599" y="4374445"/>
            <a:ext cx="8720667" cy="45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879598" y="5365397"/>
            <a:ext cx="8720667" cy="451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3485" y="6210334"/>
            <a:ext cx="1190476" cy="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87083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1"/>
          <p:cNvSpPr>
            <a:spLocks/>
          </p:cNvSpPr>
          <p:nvPr/>
        </p:nvSpPr>
        <p:spPr bwMode="auto">
          <a:xfrm>
            <a:off x="1951038" y="3573463"/>
            <a:ext cx="8234362" cy="3732212"/>
          </a:xfrm>
          <a:prstGeom prst="rect">
            <a:avLst/>
          </a:prstGeom>
          <a:noFill/>
          <a:ln>
            <a:noFill/>
          </a:ln>
        </p:spPr>
        <p:txBody>
          <a:bodyPr lIns="26789" tIns="26789" rIns="26789" bIns="26789" anchor="ctr"/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516" dirty="0">
                <a:latin typeface="Arial" panose="020B0604020202020204" pitchFamily="34" charset="0"/>
                <a:sym typeface="Arial" panose="020B0604020202020204" pitchFamily="34" charset="0"/>
              </a:rPr>
              <a:t>  </a:t>
            </a:r>
            <a:r>
              <a:rPr lang="en-US" altLang="en-US" sz="3516" dirty="0">
                <a:latin typeface="+mn-lt"/>
                <a:sym typeface="Arial" panose="020B0604020202020204" pitchFamily="34" charset="0"/>
              </a:rPr>
              <a:t>Sharks have existed for over 350 million years.</a:t>
            </a:r>
            <a:endParaRPr lang="en-US" altLang="en-US" sz="984" dirty="0">
              <a:latin typeface="+mn-lt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3516" dirty="0">
              <a:latin typeface="+mn-lt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516" dirty="0">
                <a:latin typeface="+mn-lt"/>
                <a:sym typeface="Arial" panose="020B0604020202020204" pitchFamily="34" charset="0"/>
              </a:rPr>
              <a:t>  They evolved over 100 million years before the dinosaurs. </a:t>
            </a:r>
            <a:endParaRPr lang="en-US" altLang="en-US" sz="984" dirty="0">
              <a:latin typeface="+mn-lt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z="2391" dirty="0">
              <a:latin typeface="Arial" panose="020B0604020202020204" pitchFamily="34" charset="0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br>
              <a:rPr lang="en-US" altLang="en-US" sz="1266" dirty="0">
                <a:latin typeface="Arial" panose="020B0604020202020204" pitchFamily="34" charset="0"/>
                <a:cs typeface="+mn-cs"/>
                <a:sym typeface="Arial" panose="020B0604020202020204" pitchFamily="34" charset="0"/>
              </a:rPr>
            </a:br>
            <a:br>
              <a:rPr lang="en-US" altLang="en-US" sz="1266" dirty="0">
                <a:latin typeface="Arial" panose="020B0604020202020204" pitchFamily="34" charset="0"/>
                <a:cs typeface="+mn-cs"/>
                <a:sym typeface="Arial" panose="020B0604020202020204" pitchFamily="34" charset="0"/>
              </a:rPr>
            </a:br>
            <a:endParaRPr lang="en-US" altLang="en-US" sz="984" dirty="0">
              <a:latin typeface="Arial" panose="020B0604020202020204" pitchFamily="34" charset="0"/>
              <a:ea typeface="Lucida Grande" charset="0"/>
              <a:cs typeface="Lucida Grande" charset="0"/>
              <a:sym typeface="Arial" panose="020B0604020202020204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266" dirty="0">
                <a:latin typeface="Arial" panose="020B0604020202020204" pitchFamily="34" charset="0"/>
                <a:sym typeface="Arial" panose="020B0604020202020204" pitchFamily="34" charset="0"/>
              </a:rPr>
              <a:t> 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355600"/>
            <a:ext cx="8951912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3485" y="6210334"/>
            <a:ext cx="1190476" cy="5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77380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1"/>
          <p:cNvSpPr>
            <a:spLocks noGrp="1" noChangeArrowheads="1"/>
          </p:cNvSpPr>
          <p:nvPr>
            <p:ph type="body" idx="1"/>
          </p:nvPr>
        </p:nvSpPr>
        <p:spPr>
          <a:xfrm>
            <a:off x="280236" y="636588"/>
            <a:ext cx="5231342" cy="5448300"/>
          </a:xfrm>
        </p:spPr>
        <p:txBody>
          <a:bodyPr rtlCol="0">
            <a:normAutofit fontScale="25000" lnSpcReduction="20000"/>
          </a:bodyPr>
          <a:lstStyle/>
          <a:p>
            <a:pPr marL="312528" indent="-312528" algn="ctr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3000" dirty="0"/>
          </a:p>
          <a:p>
            <a:pPr marL="312528" indent="-312528" algn="ctr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3000" dirty="0"/>
          </a:p>
          <a:p>
            <a:pPr marL="312528" indent="-312528" algn="ctr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3000" dirty="0"/>
          </a:p>
          <a:p>
            <a:pPr marL="312528" indent="-312528" algn="ctr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3000" dirty="0"/>
          </a:p>
          <a:p>
            <a:pPr marL="312528" indent="-312528" algn="ctr" eaLnBrk="1" fontAlgn="auto" hangingPunct="1"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3000" dirty="0"/>
          </a:p>
          <a:p>
            <a:pPr marL="312528" indent="-312528" algn="ctr" eaLnBrk="1" fontAlgn="auto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9600" dirty="0"/>
              <a:t>Thriller movies show</a:t>
            </a:r>
          </a:p>
          <a:p>
            <a:pPr marL="312528" indent="-312528" algn="ctr" eaLnBrk="1" fontAlgn="auto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9600" dirty="0"/>
              <a:t> sharks as nasty animals which regularly kill human beings, </a:t>
            </a:r>
          </a:p>
          <a:p>
            <a:pPr marL="312528" indent="-312528" algn="ctr" eaLnBrk="1" fontAlgn="auto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9600" dirty="0"/>
              <a:t>but the truth is there are over 360 species of shark and very few are harmful.</a:t>
            </a:r>
          </a:p>
          <a:p>
            <a:pPr marL="312528" indent="-312528" algn="ctr" eaLnBrk="1" fontAlgn="auto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altLang="en-US" sz="9600" dirty="0"/>
              <a:t>You just need to be sensible if you plan to swim in an ocean where big sharks live.</a:t>
            </a:r>
          </a:p>
          <a:p>
            <a:pPr marL="312528" indent="-312528" algn="ctr" eaLnBrk="1" fontAlgn="auto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6700" dirty="0"/>
          </a:p>
          <a:p>
            <a:pPr marL="312528" indent="-312528" algn="ctr" eaLnBrk="1" fontAlgn="auto" hangingPunct="1">
              <a:spcBef>
                <a:spcPts val="70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altLang="en-US" sz="3375" dirty="0"/>
          </a:p>
          <a:p>
            <a:pPr marL="312528" indent="-312528" eaLnBrk="1" fontAlgn="auto" hangingPunct="1">
              <a:spcBef>
                <a:spcPts val="70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br>
              <a:rPr lang="en-US" altLang="en-US" sz="3375" dirty="0"/>
            </a:br>
            <a:endParaRPr lang="en-US" altLang="en-US" sz="3797" dirty="0"/>
          </a:p>
          <a:p>
            <a:pPr marL="312528" indent="-312528" eaLnBrk="1" fontAlgn="auto" hangingPunct="1">
              <a:spcBef>
                <a:spcPts val="703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br>
              <a:rPr lang="en-US" altLang="en-US" sz="3375" dirty="0"/>
            </a:br>
            <a:endParaRPr lang="en-US" altLang="en-US" sz="3375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485" y="6210334"/>
            <a:ext cx="1190476" cy="5523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2A50EC-9D6F-1946-885D-4D9E5B5FFF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84" t="5872" r="8832" b="24981"/>
          <a:stretch/>
        </p:blipFill>
        <p:spPr>
          <a:xfrm>
            <a:off x="6295001" y="677889"/>
            <a:ext cx="4322619" cy="553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45274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6"/>
          <p:cNvSpPr txBox="1">
            <a:spLocks noChangeArrowheads="1"/>
          </p:cNvSpPr>
          <p:nvPr/>
        </p:nvSpPr>
        <p:spPr bwMode="auto">
          <a:xfrm>
            <a:off x="324611" y="1874837"/>
            <a:ext cx="375602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dirty="0">
                <a:latin typeface="Calibri" panose="020F0502020204030204" pitchFamily="34" charset="0"/>
              </a:rPr>
              <a:t>These are Black Tipped Reef Sharks – and do not eat humans …</a:t>
            </a:r>
          </a:p>
          <a:p>
            <a:endParaRPr lang="en-GB" altLang="en-US" sz="2800" dirty="0">
              <a:latin typeface="Calibri" panose="020F0502020204030204" pitchFamily="34" charset="0"/>
            </a:endParaRPr>
          </a:p>
          <a:p>
            <a:pPr algn="ctr"/>
            <a:r>
              <a:rPr lang="en-GB" altLang="en-US" sz="2800" dirty="0">
                <a:latin typeface="Calibri" panose="020F0502020204030204" pitchFamily="34" charset="0"/>
              </a:rPr>
              <a:t>Can you see the Scuba Diver swimming behind them?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5263" y="204788"/>
            <a:ext cx="115363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latin typeface="+mj-lt"/>
                <a:cs typeface="+mn-cs"/>
              </a:rPr>
              <a:t>Most sharks ignore humans and swim past divers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3485" y="6210334"/>
            <a:ext cx="1190476" cy="552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37BD5C-BE14-2142-ADCF-3C6A112FC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811" y="1364042"/>
            <a:ext cx="5841581" cy="438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411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Rectangle 3"/>
          <p:cNvSpPr>
            <a:spLocks/>
          </p:cNvSpPr>
          <p:nvPr/>
        </p:nvSpPr>
        <p:spPr bwMode="auto">
          <a:xfrm>
            <a:off x="671514" y="1940454"/>
            <a:ext cx="4340754" cy="2639424"/>
          </a:xfrm>
          <a:prstGeom prst="rect">
            <a:avLst/>
          </a:prstGeom>
          <a:noFill/>
          <a:ln>
            <a:noFill/>
          </a:ln>
        </p:spPr>
        <p:txBody>
          <a:bodyPr wrap="square" lIns="26789" tIns="26789" rIns="26789" bIns="26789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800" dirty="0">
                <a:latin typeface="+mn-lt"/>
                <a:sym typeface="Arial" panose="020B0604020202020204" pitchFamily="34" charset="0"/>
              </a:rPr>
              <a:t>Sharks play an essential part in the ocean's balance by removing the weak and sick animals from the sea.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3485" y="6210334"/>
            <a:ext cx="1190476" cy="5523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E7EF07-5266-7E4A-8633-55EC08A0D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9509" y="1108066"/>
            <a:ext cx="5633976" cy="41742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6188CE-7C32-5E4B-B625-94257AE0DDA4}"/>
              </a:ext>
            </a:extLst>
          </p:cNvPr>
          <p:cNvSpPr txBox="1"/>
          <p:nvPr/>
        </p:nvSpPr>
        <p:spPr>
          <a:xfrm>
            <a:off x="9091101" y="5380602"/>
            <a:ext cx="177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Tiger Shark</a:t>
            </a:r>
          </a:p>
        </p:txBody>
      </p:sp>
    </p:spTree>
    <p:extLst>
      <p:ext uri="{BB962C8B-B14F-4D97-AF65-F5344CB8AC3E}">
        <p14:creationId xmlns:p14="http://schemas.microsoft.com/office/powerpoint/2010/main" val="2553920650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3"/>
          <p:cNvSpPr>
            <a:spLocks noGrp="1"/>
          </p:cNvSpPr>
          <p:nvPr>
            <p:ph type="title"/>
          </p:nvPr>
        </p:nvSpPr>
        <p:spPr>
          <a:xfrm>
            <a:off x="779463" y="57150"/>
            <a:ext cx="10515600" cy="1325563"/>
          </a:xfrm>
        </p:spPr>
        <p:txBody>
          <a:bodyPr/>
          <a:lstStyle/>
          <a:p>
            <a:pPr algn="ctr" eaLnBrk="1" hangingPunct="1"/>
            <a:r>
              <a:rPr lang="en-GB" altLang="en-US"/>
              <a:t>How do sharks breathe?</a:t>
            </a:r>
          </a:p>
        </p:txBody>
      </p:sp>
      <p:pic>
        <p:nvPicPr>
          <p:cNvPr id="3277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4" t="25533" r="53651" b="41136"/>
          <a:stretch>
            <a:fillRect/>
          </a:stretch>
        </p:blipFill>
        <p:spPr bwMode="auto">
          <a:xfrm>
            <a:off x="6216650" y="2295525"/>
            <a:ext cx="5192713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146050" y="1163638"/>
            <a:ext cx="11784013" cy="9540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GB" altLang="en-US" sz="2800" dirty="0">
                <a:latin typeface="+mn-lt"/>
              </a:rPr>
              <a:t>Sharks are fish who live in the sea – so they can’t get their oxygen from the atmosphere.  Sharks have to absorb the oxygen from the water. </a:t>
            </a:r>
          </a:p>
        </p:txBody>
      </p:sp>
      <p:sp>
        <p:nvSpPr>
          <p:cNvPr id="32772" name="TextBox 6"/>
          <p:cNvSpPr txBox="1">
            <a:spLocks noChangeArrowheads="1"/>
          </p:cNvSpPr>
          <p:nvPr/>
        </p:nvSpPr>
        <p:spPr bwMode="auto">
          <a:xfrm>
            <a:off x="263525" y="2673350"/>
            <a:ext cx="58880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dirty="0">
                <a:latin typeface="Calibri" panose="020F0502020204030204" pitchFamily="34" charset="0"/>
              </a:rPr>
              <a:t>Sharks have gills at the side of their bodies which are openings where the water from the sea can flow through.   </a:t>
            </a:r>
            <a:endParaRPr lang="en-GB" altLang="en-US" dirty="0">
              <a:latin typeface="Calibri" panose="020F0502020204030204" pitchFamily="34" charset="0"/>
            </a:endParaRPr>
          </a:p>
        </p:txBody>
      </p:sp>
      <p:sp>
        <p:nvSpPr>
          <p:cNvPr id="32773" name="Rectangle 8"/>
          <p:cNvSpPr>
            <a:spLocks noChangeArrowheads="1"/>
          </p:cNvSpPr>
          <p:nvPr/>
        </p:nvSpPr>
        <p:spPr bwMode="auto">
          <a:xfrm>
            <a:off x="358335" y="4272668"/>
            <a:ext cx="5825772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2800" dirty="0">
                <a:latin typeface="Calibri" panose="020F0502020204030204" pitchFamily="34" charset="0"/>
              </a:rPr>
              <a:t>As the water goes through their gills, the oxygen in the water can be taken out and used by the shark to make energy for it to swim around.</a:t>
            </a:r>
          </a:p>
          <a:p>
            <a:endParaRPr lang="en-GB" altLang="en-US" dirty="0"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485" y="6210334"/>
            <a:ext cx="1190476" cy="5523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24D7DA-E4A7-8B40-94FD-248D242953B0}"/>
              </a:ext>
            </a:extLst>
          </p:cNvPr>
          <p:cNvSpPr txBox="1"/>
          <p:nvPr/>
        </p:nvSpPr>
        <p:spPr>
          <a:xfrm>
            <a:off x="9378268" y="5713111"/>
            <a:ext cx="2031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Reef Shark</a:t>
            </a:r>
          </a:p>
        </p:txBody>
      </p:sp>
    </p:spTree>
    <p:extLst>
      <p:ext uri="{BB962C8B-B14F-4D97-AF65-F5344CB8AC3E}">
        <p14:creationId xmlns:p14="http://schemas.microsoft.com/office/powerpoint/2010/main" val="3074566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1979613" y="92075"/>
            <a:ext cx="8232775" cy="1508125"/>
          </a:xfrm>
        </p:spPr>
        <p:txBody>
          <a:bodyPr/>
          <a:lstStyle/>
          <a:p>
            <a:pPr algn="ctr" eaLnBrk="1" hangingPunct="1"/>
            <a:r>
              <a:rPr lang="en-US" altLang="en-US"/>
              <a:t>How good is a sharks sense of smell?</a:t>
            </a:r>
          </a:p>
        </p:txBody>
      </p:sp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838200" y="2168525"/>
            <a:ext cx="3538538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2800">
                <a:latin typeface="Calibri" panose="020F0502020204030204" pitchFamily="34" charset="0"/>
              </a:rPr>
              <a:t>A shark has a very good sense of smell. </a:t>
            </a:r>
          </a:p>
          <a:p>
            <a:pPr algn="ctr"/>
            <a:endParaRPr lang="en-GB" altLang="en-US" sz="2800">
              <a:latin typeface="Calibri" panose="020F0502020204030204" pitchFamily="34" charset="0"/>
            </a:endParaRPr>
          </a:p>
          <a:p>
            <a:pPr algn="ctr"/>
            <a:r>
              <a:rPr lang="en-GB" altLang="en-US" sz="2800">
                <a:latin typeface="Calibri" panose="020F0502020204030204" pitchFamily="34" charset="0"/>
              </a:rPr>
              <a:t> A shark can smell 10 drops of Tuna juice in a full sized swimming pool.</a:t>
            </a:r>
          </a:p>
        </p:txBody>
      </p:sp>
      <p:pic>
        <p:nvPicPr>
          <p:cNvPr id="3584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" t="33171" r="20691"/>
          <a:stretch>
            <a:fillRect/>
          </a:stretch>
        </p:blipFill>
        <p:spPr bwMode="auto">
          <a:xfrm>
            <a:off x="4660900" y="1600200"/>
            <a:ext cx="6139973" cy="404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3485" y="6210334"/>
            <a:ext cx="1190476" cy="5523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C4B932-3DEE-D747-849E-B8BB589CA909}"/>
              </a:ext>
            </a:extLst>
          </p:cNvPr>
          <p:cNvSpPr txBox="1"/>
          <p:nvPr/>
        </p:nvSpPr>
        <p:spPr>
          <a:xfrm>
            <a:off x="9121329" y="5758453"/>
            <a:ext cx="1526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 shark </a:t>
            </a:r>
          </a:p>
        </p:txBody>
      </p:sp>
    </p:spTree>
    <p:extLst>
      <p:ext uri="{BB962C8B-B14F-4D97-AF65-F5344CB8AC3E}">
        <p14:creationId xmlns:p14="http://schemas.microsoft.com/office/powerpoint/2010/main" val="2712342414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1029</Words>
  <Application>Microsoft Macintosh PowerPoint</Application>
  <PresentationFormat>Widescreen</PresentationFormat>
  <Paragraphs>161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Arial Bold</vt:lpstr>
      <vt:lpstr>Calibri</vt:lpstr>
      <vt:lpstr>Calibri Light</vt:lpstr>
      <vt:lpstr>Comic Sans MS Bold</vt:lpstr>
      <vt:lpstr>Lucida Grande</vt:lpstr>
      <vt:lpstr>Office Theme</vt:lpstr>
      <vt:lpstr>PowerPoint Presentation</vt:lpstr>
      <vt:lpstr>How much do you know about sharks?</vt:lpstr>
      <vt:lpstr>Sharks &amp; Bony Fish</vt:lpstr>
      <vt:lpstr>PowerPoint Presentation</vt:lpstr>
      <vt:lpstr>PowerPoint Presentation</vt:lpstr>
      <vt:lpstr>PowerPoint Presentation</vt:lpstr>
      <vt:lpstr>PowerPoint Presentation</vt:lpstr>
      <vt:lpstr>How do sharks breathe?</vt:lpstr>
      <vt:lpstr>How good is a sharks sense of smell?</vt:lpstr>
      <vt:lpstr>   How well do sharks see?</vt:lpstr>
      <vt:lpstr>Hammerhead Sharks</vt:lpstr>
      <vt:lpstr>Sharks have a sixth sense that humans don’t have</vt:lpstr>
      <vt:lpstr>Is a shark’s skin smooth?</vt:lpstr>
      <vt:lpstr> A shark can have up to 30,000 teeth in its lifetime. </vt:lpstr>
      <vt:lpstr>Conservation of Species  </vt:lpstr>
      <vt:lpstr>© Ocean World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Gloria Barnett</dc:creator>
  <cp:lastModifiedBy>Gloria Barnett</cp:lastModifiedBy>
  <cp:revision>15</cp:revision>
  <cp:lastPrinted>2017-03-08T17:19:03Z</cp:lastPrinted>
  <dcterms:created xsi:type="dcterms:W3CDTF">2017-03-08T16:43:27Z</dcterms:created>
  <dcterms:modified xsi:type="dcterms:W3CDTF">2025-05-16T11:27:24Z</dcterms:modified>
</cp:coreProperties>
</file>