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610767" y="487171"/>
            <a:ext cx="3015615" cy="7569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863600" cy="5689600"/>
          </a:xfrm>
          <a:custGeom>
            <a:avLst/>
            <a:gdLst/>
            <a:ahLst/>
            <a:cxnLst/>
            <a:rect l="l" t="t" r="r" b="b"/>
            <a:pathLst>
              <a:path w="863600" h="5689600">
                <a:moveTo>
                  <a:pt x="863600" y="0"/>
                </a:moveTo>
                <a:lnTo>
                  <a:pt x="53893" y="0"/>
                </a:lnTo>
                <a:lnTo>
                  <a:pt x="0" y="528"/>
                </a:lnTo>
                <a:lnTo>
                  <a:pt x="0" y="5689600"/>
                </a:lnTo>
                <a:lnTo>
                  <a:pt x="863600" y="8994"/>
                </a:lnTo>
                <a:lnTo>
                  <a:pt x="863600" y="0"/>
                </a:lnTo>
                <a:close/>
              </a:path>
            </a:pathLst>
          </a:custGeom>
          <a:solidFill>
            <a:srgbClr val="5FCBEF">
              <a:alpha val="7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9371011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8000"/>
                </a:lnTo>
              </a:path>
            </a:pathLst>
          </a:custGeom>
          <a:ln w="9525">
            <a:solidFill>
              <a:srgbClr val="5FCB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7424737" y="3681412"/>
            <a:ext cx="4764405" cy="3176905"/>
          </a:xfrm>
          <a:custGeom>
            <a:avLst/>
            <a:gdLst/>
            <a:ahLst/>
            <a:cxnLst/>
            <a:rect l="l" t="t" r="r" b="b"/>
            <a:pathLst>
              <a:path w="4764405" h="3176904">
                <a:moveTo>
                  <a:pt x="4764087" y="0"/>
                </a:moveTo>
                <a:lnTo>
                  <a:pt x="0" y="3176588"/>
                </a:lnTo>
              </a:path>
            </a:pathLst>
          </a:custGeom>
          <a:ln w="9525">
            <a:solidFill>
              <a:srgbClr val="5FCBE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9182100" y="0"/>
            <a:ext cx="3006725" cy="6858000"/>
          </a:xfrm>
          <a:custGeom>
            <a:avLst/>
            <a:gdLst/>
            <a:ahLst/>
            <a:cxnLst/>
            <a:rect l="l" t="t" r="r" b="b"/>
            <a:pathLst>
              <a:path w="3006725" h="6858000">
                <a:moveTo>
                  <a:pt x="3006725" y="0"/>
                </a:moveTo>
                <a:lnTo>
                  <a:pt x="2042742" y="0"/>
                </a:lnTo>
                <a:lnTo>
                  <a:pt x="0" y="6858000"/>
                </a:lnTo>
                <a:lnTo>
                  <a:pt x="3006725" y="6858000"/>
                </a:lnTo>
                <a:lnTo>
                  <a:pt x="3006725" y="0"/>
                </a:lnTo>
                <a:close/>
              </a:path>
            </a:pathLst>
          </a:custGeom>
          <a:solidFill>
            <a:srgbClr val="5FCBEF">
              <a:alpha val="3607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960418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814" y="0"/>
                </a:moveTo>
                <a:lnTo>
                  <a:pt x="0" y="0"/>
                </a:lnTo>
                <a:lnTo>
                  <a:pt x="1208366" y="6858000"/>
                </a:lnTo>
                <a:lnTo>
                  <a:pt x="2587814" y="6858000"/>
                </a:lnTo>
                <a:lnTo>
                  <a:pt x="2587814" y="0"/>
                </a:lnTo>
                <a:close/>
              </a:path>
            </a:pathLst>
          </a:custGeom>
          <a:solidFill>
            <a:srgbClr val="5FCBEF">
              <a:alpha val="1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8932861" y="3048000"/>
            <a:ext cx="3259454" cy="3810000"/>
          </a:xfrm>
          <a:custGeom>
            <a:avLst/>
            <a:gdLst/>
            <a:ahLst/>
            <a:cxnLst/>
            <a:rect l="l" t="t" r="r" b="b"/>
            <a:pathLst>
              <a:path w="3259454" h="3810000">
                <a:moveTo>
                  <a:pt x="3259136" y="0"/>
                </a:moveTo>
                <a:lnTo>
                  <a:pt x="0" y="3810000"/>
                </a:lnTo>
                <a:lnTo>
                  <a:pt x="3259136" y="3810000"/>
                </a:lnTo>
                <a:lnTo>
                  <a:pt x="3259136" y="0"/>
                </a:lnTo>
                <a:close/>
              </a:path>
            </a:pathLst>
          </a:custGeom>
          <a:solidFill>
            <a:srgbClr val="17B0E4">
              <a:alpha val="6587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9337356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468" y="0"/>
                </a:moveTo>
                <a:lnTo>
                  <a:pt x="0" y="0"/>
                </a:lnTo>
                <a:lnTo>
                  <a:pt x="2467893" y="6858000"/>
                </a:lnTo>
                <a:lnTo>
                  <a:pt x="2851468" y="6858000"/>
                </a:lnTo>
                <a:lnTo>
                  <a:pt x="2851468" y="0"/>
                </a:lnTo>
                <a:close/>
              </a:path>
            </a:pathLst>
          </a:custGeom>
          <a:solidFill>
            <a:srgbClr val="17B0E4">
              <a:alpha val="5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10898187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637" y="0"/>
                </a:moveTo>
                <a:lnTo>
                  <a:pt x="1018984" y="0"/>
                </a:lnTo>
                <a:lnTo>
                  <a:pt x="0" y="6858000"/>
                </a:lnTo>
                <a:lnTo>
                  <a:pt x="1290637" y="6858000"/>
                </a:lnTo>
                <a:lnTo>
                  <a:pt x="1290637" y="0"/>
                </a:lnTo>
                <a:close/>
              </a:path>
            </a:pathLst>
          </a:custGeom>
          <a:solidFill>
            <a:srgbClr val="2E83C3">
              <a:alpha val="701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10940743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081" y="0"/>
                </a:moveTo>
                <a:lnTo>
                  <a:pt x="0" y="0"/>
                </a:lnTo>
                <a:lnTo>
                  <a:pt x="1107690" y="6858000"/>
                </a:lnTo>
                <a:lnTo>
                  <a:pt x="1248081" y="6858000"/>
                </a:lnTo>
                <a:lnTo>
                  <a:pt x="1248081" y="0"/>
                </a:lnTo>
                <a:close/>
              </a:path>
            </a:pathLst>
          </a:custGeom>
          <a:solidFill>
            <a:srgbClr val="236292">
              <a:alpha val="799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10371136" y="3589337"/>
            <a:ext cx="1818005" cy="3268979"/>
          </a:xfrm>
          <a:custGeom>
            <a:avLst/>
            <a:gdLst/>
            <a:ahLst/>
            <a:cxnLst/>
            <a:rect l="l" t="t" r="r" b="b"/>
            <a:pathLst>
              <a:path w="1818004" h="3268979">
                <a:moveTo>
                  <a:pt x="1817688" y="0"/>
                </a:moveTo>
                <a:lnTo>
                  <a:pt x="0" y="3268661"/>
                </a:lnTo>
                <a:lnTo>
                  <a:pt x="1817688" y="3268661"/>
                </a:lnTo>
                <a:lnTo>
                  <a:pt x="1817688" y="0"/>
                </a:lnTo>
                <a:close/>
              </a:path>
            </a:pathLst>
          </a:custGeom>
          <a:solidFill>
            <a:srgbClr val="17B0E4">
              <a:alpha val="6587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01982" y="609091"/>
            <a:ext cx="6431280" cy="1491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1450" y="1731771"/>
            <a:ext cx="8191500" cy="368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image" Target="../media/image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6.jpg"/><Relationship Id="rId3" Type="http://schemas.openxmlformats.org/officeDocument/2006/relationships/image" Target="../media/image2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g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footprinttothefuture.co.uk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3325" y="1146175"/>
            <a:ext cx="3933825" cy="5245100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5173470" y="2654300"/>
            <a:ext cx="4841875" cy="11226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200"/>
              <a:t>Ocean</a:t>
            </a:r>
            <a:r>
              <a:rPr dirty="0" sz="7200" spc="-315"/>
              <a:t> </a:t>
            </a:r>
            <a:r>
              <a:rPr dirty="0" sz="7200" spc="-535"/>
              <a:t>W</a:t>
            </a:r>
            <a:r>
              <a:rPr dirty="0" sz="7200" spc="50"/>
              <a:t>or</a:t>
            </a:r>
            <a:r>
              <a:rPr dirty="0" sz="7200" spc="40"/>
              <a:t>ld</a:t>
            </a:r>
            <a:endParaRPr sz="7200"/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228555" y="2558796"/>
            <a:ext cx="2903855" cy="204343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ctr" marL="12700" marR="5080" indent="2540">
              <a:lnSpc>
                <a:spcPct val="100499"/>
              </a:lnSpc>
              <a:spcBef>
                <a:spcPts val="70"/>
              </a:spcBef>
            </a:pPr>
            <a:r>
              <a:rPr dirty="0" sz="4400">
                <a:latin typeface="Times New Roman"/>
                <a:cs typeface="Times New Roman"/>
              </a:rPr>
              <a:t>What</a:t>
            </a:r>
            <a:r>
              <a:rPr dirty="0" sz="4400" spc="-35">
                <a:latin typeface="Times New Roman"/>
                <a:cs typeface="Times New Roman"/>
              </a:rPr>
              <a:t> </a:t>
            </a:r>
            <a:r>
              <a:rPr dirty="0" sz="4400" spc="-20">
                <a:latin typeface="Times New Roman"/>
                <a:cs typeface="Times New Roman"/>
              </a:rPr>
              <a:t>makes </a:t>
            </a:r>
            <a:r>
              <a:rPr dirty="0" sz="4400">
                <a:latin typeface="Times New Roman"/>
                <a:cs typeface="Times New Roman"/>
              </a:rPr>
              <a:t>our</a:t>
            </a:r>
            <a:r>
              <a:rPr dirty="0" sz="4400" spc="-45">
                <a:latin typeface="Times New Roman"/>
                <a:cs typeface="Times New Roman"/>
              </a:rPr>
              <a:t> </a:t>
            </a:r>
            <a:r>
              <a:rPr dirty="0" sz="4400">
                <a:latin typeface="Times New Roman"/>
                <a:cs typeface="Times New Roman"/>
              </a:rPr>
              <a:t>planet</a:t>
            </a:r>
            <a:r>
              <a:rPr dirty="0" sz="4400" spc="-35">
                <a:latin typeface="Times New Roman"/>
                <a:cs typeface="Times New Roman"/>
              </a:rPr>
              <a:t> </a:t>
            </a:r>
            <a:r>
              <a:rPr dirty="0" sz="4400" spc="-25">
                <a:latin typeface="Times New Roman"/>
                <a:cs typeface="Times New Roman"/>
              </a:rPr>
              <a:t>so </a:t>
            </a:r>
            <a:r>
              <a:rPr dirty="0" sz="4400">
                <a:latin typeface="Times New Roman"/>
                <a:cs typeface="Times New Roman"/>
              </a:rPr>
              <a:t>blue</a:t>
            </a:r>
            <a:r>
              <a:rPr dirty="0" sz="4400" spc="-45">
                <a:latin typeface="Times New Roman"/>
                <a:cs typeface="Times New Roman"/>
              </a:rPr>
              <a:t> </a:t>
            </a:r>
            <a:r>
              <a:rPr dirty="0" sz="4400" spc="-50">
                <a:latin typeface="Times New Roman"/>
                <a:cs typeface="Times New Roman"/>
              </a:rPr>
              <a:t>?</a:t>
            </a:r>
            <a:endParaRPr sz="44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95325" y="1335087"/>
            <a:ext cx="5143500" cy="5143500"/>
          </a:xfrm>
          <a:prstGeom prst="rect">
            <a:avLst/>
          </a:prstGeom>
        </p:spPr>
      </p:pic>
      <p:sp>
        <p:nvSpPr>
          <p:cNvPr id="4" name="object 4" descr="$PPTXTitle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/>
              <a:t>Planet</a:t>
            </a:r>
            <a:r>
              <a:rPr dirty="0" sz="4800" spc="-85"/>
              <a:t> </a:t>
            </a:r>
            <a:r>
              <a:rPr dirty="0" sz="4800" spc="-10"/>
              <a:t>Earth</a:t>
            </a:r>
            <a:endParaRPr sz="4800"/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5372" rIns="0" bIns="0" rtlCol="0" vert="horz">
            <a:spAutoFit/>
          </a:bodyPr>
          <a:lstStyle/>
          <a:p>
            <a:pPr marL="471170">
              <a:lnSpc>
                <a:spcPct val="100000"/>
              </a:lnSpc>
              <a:spcBef>
                <a:spcPts val="100"/>
              </a:spcBef>
            </a:pPr>
            <a:r>
              <a:rPr dirty="0" sz="4800"/>
              <a:t>More</a:t>
            </a:r>
            <a:r>
              <a:rPr dirty="0" sz="4800" spc="-110"/>
              <a:t> </a:t>
            </a:r>
            <a:r>
              <a:rPr dirty="0" sz="4800"/>
              <a:t>water</a:t>
            </a:r>
            <a:r>
              <a:rPr dirty="0" sz="4800" spc="-85"/>
              <a:t> </a:t>
            </a:r>
            <a:r>
              <a:rPr dirty="0" sz="4800"/>
              <a:t>than</a:t>
            </a:r>
            <a:r>
              <a:rPr dirty="0" sz="4800" spc="20"/>
              <a:t> </a:t>
            </a:r>
            <a:r>
              <a:rPr dirty="0" sz="4800" spc="-10"/>
              <a:t>land?</a:t>
            </a:r>
            <a:endParaRPr sz="48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73100" y="1851025"/>
            <a:ext cx="9207500" cy="46799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49998" y="1862835"/>
            <a:ext cx="3422650" cy="3683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700" marR="5080" indent="-1905">
              <a:lnSpc>
                <a:spcPct val="100000"/>
              </a:lnSpc>
              <a:spcBef>
                <a:spcPts val="100"/>
              </a:spcBef>
            </a:pPr>
            <a:r>
              <a:rPr dirty="0" sz="4000">
                <a:latin typeface="Times New Roman"/>
                <a:cs typeface="Times New Roman"/>
              </a:rPr>
              <a:t>The</a:t>
            </a:r>
            <a:r>
              <a:rPr dirty="0" sz="4000" spc="-55">
                <a:latin typeface="Times New Roman"/>
                <a:cs typeface="Times New Roman"/>
              </a:rPr>
              <a:t> </a:t>
            </a:r>
            <a:r>
              <a:rPr dirty="0" sz="4000">
                <a:latin typeface="Times New Roman"/>
                <a:cs typeface="Times New Roman"/>
              </a:rPr>
              <a:t>Pacific</a:t>
            </a:r>
            <a:r>
              <a:rPr dirty="0" sz="4000" spc="-45">
                <a:latin typeface="Times New Roman"/>
                <a:cs typeface="Times New Roman"/>
              </a:rPr>
              <a:t> </a:t>
            </a:r>
            <a:r>
              <a:rPr dirty="0" sz="4000" spc="-25">
                <a:latin typeface="Times New Roman"/>
                <a:cs typeface="Times New Roman"/>
              </a:rPr>
              <a:t>is </a:t>
            </a:r>
            <a:r>
              <a:rPr dirty="0" sz="4000">
                <a:latin typeface="Times New Roman"/>
                <a:cs typeface="Times New Roman"/>
              </a:rPr>
              <a:t>the</a:t>
            </a:r>
            <a:r>
              <a:rPr dirty="0" sz="4000" spc="-95">
                <a:latin typeface="Times New Roman"/>
                <a:cs typeface="Times New Roman"/>
              </a:rPr>
              <a:t> </a:t>
            </a:r>
            <a:r>
              <a:rPr dirty="0" sz="4000">
                <a:latin typeface="Times New Roman"/>
                <a:cs typeface="Times New Roman"/>
              </a:rPr>
              <a:t>largest</a:t>
            </a:r>
            <a:r>
              <a:rPr dirty="0" sz="4000" spc="-65">
                <a:latin typeface="Times New Roman"/>
                <a:cs typeface="Times New Roman"/>
              </a:rPr>
              <a:t> </a:t>
            </a:r>
            <a:r>
              <a:rPr dirty="0" sz="4000" spc="-20">
                <a:latin typeface="Times New Roman"/>
                <a:cs typeface="Times New Roman"/>
              </a:rPr>
              <a:t>ocean </a:t>
            </a:r>
            <a:r>
              <a:rPr dirty="0" sz="4000">
                <a:latin typeface="Times New Roman"/>
                <a:cs typeface="Times New Roman"/>
              </a:rPr>
              <a:t>on</a:t>
            </a:r>
            <a:r>
              <a:rPr dirty="0" sz="4000" spc="-30">
                <a:latin typeface="Times New Roman"/>
                <a:cs typeface="Times New Roman"/>
              </a:rPr>
              <a:t> </a:t>
            </a:r>
            <a:r>
              <a:rPr dirty="0" sz="4000">
                <a:latin typeface="Times New Roman"/>
                <a:cs typeface="Times New Roman"/>
              </a:rPr>
              <a:t>our</a:t>
            </a:r>
            <a:r>
              <a:rPr dirty="0" sz="4000" spc="-15">
                <a:latin typeface="Times New Roman"/>
                <a:cs typeface="Times New Roman"/>
              </a:rPr>
              <a:t> </a:t>
            </a:r>
            <a:r>
              <a:rPr dirty="0" sz="4000" spc="-10">
                <a:latin typeface="Times New Roman"/>
                <a:cs typeface="Times New Roman"/>
              </a:rPr>
              <a:t>planet </a:t>
            </a:r>
            <a:r>
              <a:rPr dirty="0" sz="4000">
                <a:latin typeface="Times New Roman"/>
                <a:cs typeface="Times New Roman"/>
              </a:rPr>
              <a:t>and</a:t>
            </a:r>
            <a:r>
              <a:rPr dirty="0" sz="4000" spc="-25">
                <a:latin typeface="Times New Roman"/>
                <a:cs typeface="Times New Roman"/>
              </a:rPr>
              <a:t> </a:t>
            </a:r>
            <a:r>
              <a:rPr dirty="0" sz="4000">
                <a:latin typeface="Times New Roman"/>
                <a:cs typeface="Times New Roman"/>
              </a:rPr>
              <a:t>covers</a:t>
            </a:r>
            <a:r>
              <a:rPr dirty="0" sz="4000" spc="-20">
                <a:latin typeface="Times New Roman"/>
                <a:cs typeface="Times New Roman"/>
              </a:rPr>
              <a:t> </a:t>
            </a:r>
            <a:r>
              <a:rPr dirty="0" sz="4000" spc="-25">
                <a:latin typeface="Times New Roman"/>
                <a:cs typeface="Times New Roman"/>
              </a:rPr>
              <a:t>46% </a:t>
            </a:r>
            <a:r>
              <a:rPr dirty="0" sz="4000">
                <a:latin typeface="Times New Roman"/>
                <a:cs typeface="Times New Roman"/>
              </a:rPr>
              <a:t>of</a:t>
            </a:r>
            <a:r>
              <a:rPr dirty="0" sz="4000" spc="-15">
                <a:latin typeface="Times New Roman"/>
                <a:cs typeface="Times New Roman"/>
              </a:rPr>
              <a:t> </a:t>
            </a:r>
            <a:r>
              <a:rPr dirty="0" sz="4000">
                <a:latin typeface="Times New Roman"/>
                <a:cs typeface="Times New Roman"/>
              </a:rPr>
              <a:t>the</a:t>
            </a:r>
            <a:r>
              <a:rPr dirty="0" sz="4000" spc="-30">
                <a:latin typeface="Times New Roman"/>
                <a:cs typeface="Times New Roman"/>
              </a:rPr>
              <a:t> </a:t>
            </a:r>
            <a:r>
              <a:rPr dirty="0" sz="4000" spc="-10">
                <a:latin typeface="Times New Roman"/>
                <a:cs typeface="Times New Roman"/>
              </a:rPr>
              <a:t>Earth’s surface.</a:t>
            </a:r>
            <a:endParaRPr sz="4000">
              <a:latin typeface="Times New Roman"/>
              <a:cs typeface="Times New Roman"/>
            </a:endParaRPr>
          </a:p>
        </p:txBody>
      </p:sp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3332956" y="602996"/>
            <a:ext cx="341566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/>
              <a:t>Pacific</a:t>
            </a:r>
            <a:r>
              <a:rPr dirty="0" sz="4800" spc="-85"/>
              <a:t> </a:t>
            </a:r>
            <a:r>
              <a:rPr dirty="0" sz="4800" spc="-10"/>
              <a:t>Ocean</a:t>
            </a:r>
            <a:endParaRPr sz="4800"/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5675" y="1641475"/>
            <a:ext cx="5089525" cy="488791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1678939" marR="5080" indent="-1666239">
              <a:lnSpc>
                <a:spcPct val="100400"/>
              </a:lnSpc>
              <a:spcBef>
                <a:spcPts val="75"/>
              </a:spcBef>
            </a:pPr>
            <a:r>
              <a:rPr dirty="0" sz="4800"/>
              <a:t>70%</a:t>
            </a:r>
            <a:r>
              <a:rPr dirty="0" sz="4800" spc="-50"/>
              <a:t> </a:t>
            </a:r>
            <a:r>
              <a:rPr dirty="0" sz="4800"/>
              <a:t>of</a:t>
            </a:r>
            <a:r>
              <a:rPr dirty="0" sz="4800" spc="-50"/>
              <a:t> </a:t>
            </a:r>
            <a:r>
              <a:rPr dirty="0" sz="4800"/>
              <a:t>the</a:t>
            </a:r>
            <a:r>
              <a:rPr dirty="0" sz="4800" spc="-65"/>
              <a:t> </a:t>
            </a:r>
            <a:r>
              <a:rPr dirty="0" sz="4800"/>
              <a:t>Earth is</a:t>
            </a:r>
            <a:r>
              <a:rPr dirty="0" sz="4800" spc="-70"/>
              <a:t> </a:t>
            </a:r>
            <a:r>
              <a:rPr dirty="0" sz="4800" spc="-10"/>
              <a:t>Ocean </a:t>
            </a:r>
            <a:r>
              <a:rPr dirty="0" sz="4800"/>
              <a:t>30%</a:t>
            </a:r>
            <a:r>
              <a:rPr dirty="0" sz="4800" spc="-55"/>
              <a:t> </a:t>
            </a:r>
            <a:r>
              <a:rPr dirty="0" sz="4800"/>
              <a:t>is</a:t>
            </a:r>
            <a:r>
              <a:rPr dirty="0" sz="4800" spc="-65"/>
              <a:t> </a:t>
            </a:r>
            <a:r>
              <a:rPr dirty="0" sz="4800" spc="-20"/>
              <a:t>Land</a:t>
            </a:r>
            <a:endParaRPr sz="48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1212" y="2182812"/>
            <a:ext cx="8477248" cy="4308475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6746" rIns="0" bIns="0" rtlCol="0" vert="horz">
            <a:spAutoFit/>
          </a:bodyPr>
          <a:lstStyle/>
          <a:p>
            <a:pPr marL="349885" marR="5080" indent="-250190">
              <a:lnSpc>
                <a:spcPct val="100499"/>
              </a:lnSpc>
              <a:spcBef>
                <a:spcPts val="70"/>
              </a:spcBef>
            </a:pPr>
            <a:r>
              <a:rPr dirty="0"/>
              <a:t>The</a:t>
            </a:r>
            <a:r>
              <a:rPr dirty="0" spc="-55"/>
              <a:t> </a:t>
            </a:r>
            <a:r>
              <a:rPr dirty="0"/>
              <a:t>darkest</a:t>
            </a:r>
            <a:r>
              <a:rPr dirty="0" spc="-40"/>
              <a:t> </a:t>
            </a:r>
            <a:r>
              <a:rPr dirty="0"/>
              <a:t>blue</a:t>
            </a:r>
            <a:r>
              <a:rPr dirty="0" spc="-45"/>
              <a:t> </a:t>
            </a:r>
            <a:r>
              <a:rPr dirty="0"/>
              <a:t>shows</a:t>
            </a:r>
            <a:r>
              <a:rPr dirty="0" spc="-40"/>
              <a:t> </a:t>
            </a:r>
            <a:r>
              <a:rPr dirty="0" spc="-25"/>
              <a:t>the </a:t>
            </a:r>
            <a:r>
              <a:rPr dirty="0"/>
              <a:t>deeper</a:t>
            </a:r>
            <a:r>
              <a:rPr dirty="0" spc="-40"/>
              <a:t> </a:t>
            </a:r>
            <a:r>
              <a:rPr dirty="0"/>
              <a:t>parts</a:t>
            </a:r>
            <a:r>
              <a:rPr dirty="0" spc="-25"/>
              <a:t> </a:t>
            </a:r>
            <a:r>
              <a:rPr dirty="0"/>
              <a:t>of</a:t>
            </a:r>
            <a:r>
              <a:rPr dirty="0" spc="-30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 spc="-10"/>
              <a:t>ocean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0537" y="2332037"/>
            <a:ext cx="9417048" cy="410845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055590" y="726947"/>
            <a:ext cx="6734175" cy="1369695"/>
          </a:xfrm>
          <a:prstGeom prst="rect"/>
        </p:spPr>
        <p:txBody>
          <a:bodyPr wrap="square" lIns="0" tIns="8890" rIns="0" bIns="0" rtlCol="0" vert="horz">
            <a:spAutoFit/>
          </a:bodyPr>
          <a:lstStyle/>
          <a:p>
            <a:pPr marL="12700" marR="5080" indent="2540">
              <a:lnSpc>
                <a:spcPct val="100499"/>
              </a:lnSpc>
              <a:spcBef>
                <a:spcPts val="70"/>
              </a:spcBef>
            </a:pPr>
            <a:r>
              <a:rPr dirty="0"/>
              <a:t>The</a:t>
            </a:r>
            <a:r>
              <a:rPr dirty="0" spc="-60"/>
              <a:t> </a:t>
            </a:r>
            <a:r>
              <a:rPr dirty="0"/>
              <a:t>deepest</a:t>
            </a:r>
            <a:r>
              <a:rPr dirty="0" spc="-40"/>
              <a:t> </a:t>
            </a:r>
            <a:r>
              <a:rPr dirty="0"/>
              <a:t>ocean</a:t>
            </a:r>
            <a:r>
              <a:rPr dirty="0" spc="40"/>
              <a:t> </a:t>
            </a:r>
            <a:r>
              <a:rPr dirty="0"/>
              <a:t>is</a:t>
            </a:r>
            <a:r>
              <a:rPr dirty="0" spc="-40"/>
              <a:t> </a:t>
            </a:r>
            <a:r>
              <a:rPr dirty="0"/>
              <a:t>at</a:t>
            </a:r>
            <a:r>
              <a:rPr dirty="0" spc="-30"/>
              <a:t> </a:t>
            </a:r>
            <a:r>
              <a:rPr dirty="0"/>
              <a:t>11</a:t>
            </a:r>
            <a:r>
              <a:rPr dirty="0" spc="-150"/>
              <a:t> </a:t>
            </a:r>
            <a:r>
              <a:rPr dirty="0" spc="-25"/>
              <a:t>km </a:t>
            </a:r>
            <a:r>
              <a:rPr dirty="0"/>
              <a:t>down</a:t>
            </a:r>
            <a:r>
              <a:rPr dirty="0" spc="-25"/>
              <a:t> </a:t>
            </a:r>
            <a:r>
              <a:rPr dirty="0"/>
              <a:t>–</a:t>
            </a:r>
            <a:r>
              <a:rPr dirty="0" spc="-5"/>
              <a:t> </a:t>
            </a:r>
            <a:r>
              <a:rPr dirty="0"/>
              <a:t>at</a:t>
            </a:r>
            <a:r>
              <a:rPr dirty="0" spc="-35"/>
              <a:t> </a:t>
            </a:r>
            <a:r>
              <a:rPr dirty="0"/>
              <a:t>the</a:t>
            </a:r>
            <a:r>
              <a:rPr dirty="0" spc="-25"/>
              <a:t> </a:t>
            </a:r>
            <a:r>
              <a:rPr dirty="0"/>
              <a:t>Mariana</a:t>
            </a:r>
            <a:r>
              <a:rPr dirty="0" spc="-105"/>
              <a:t> </a:t>
            </a:r>
            <a:r>
              <a:rPr dirty="0" spc="-30"/>
              <a:t>Trench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646237" y="2173287"/>
            <a:ext cx="7771130" cy="4329430"/>
            <a:chOff x="1646237" y="2173287"/>
            <a:chExt cx="7771130" cy="4329430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6237" y="2393950"/>
              <a:ext cx="7770811" cy="410845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88339" y="3005137"/>
              <a:ext cx="142875" cy="17145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8345475" y="2173287"/>
              <a:ext cx="114935" cy="889000"/>
            </a:xfrm>
            <a:custGeom>
              <a:avLst/>
              <a:gdLst/>
              <a:ahLst/>
              <a:cxnLst/>
              <a:rect l="l" t="t" r="r" b="b"/>
              <a:pathLst>
                <a:path w="114934" h="889000">
                  <a:moveTo>
                    <a:pt x="114312" y="831850"/>
                  </a:moveTo>
                  <a:lnTo>
                    <a:pt x="57162" y="831850"/>
                  </a:lnTo>
                  <a:lnTo>
                    <a:pt x="57162" y="860425"/>
                  </a:lnTo>
                  <a:lnTo>
                    <a:pt x="57150" y="28575"/>
                  </a:lnTo>
                  <a:lnTo>
                    <a:pt x="54914" y="17462"/>
                  </a:lnTo>
                  <a:lnTo>
                    <a:pt x="48780" y="8369"/>
                  </a:lnTo>
                  <a:lnTo>
                    <a:pt x="39700" y="2247"/>
                  </a:lnTo>
                  <a:lnTo>
                    <a:pt x="28575" y="0"/>
                  </a:lnTo>
                  <a:lnTo>
                    <a:pt x="17462" y="2247"/>
                  </a:lnTo>
                  <a:lnTo>
                    <a:pt x="8382" y="8369"/>
                  </a:lnTo>
                  <a:lnTo>
                    <a:pt x="2247" y="17462"/>
                  </a:lnTo>
                  <a:lnTo>
                    <a:pt x="0" y="28575"/>
                  </a:lnTo>
                  <a:lnTo>
                    <a:pt x="12" y="860425"/>
                  </a:lnTo>
                  <a:lnTo>
                    <a:pt x="2247" y="871550"/>
                  </a:lnTo>
                  <a:lnTo>
                    <a:pt x="8382" y="880630"/>
                  </a:lnTo>
                  <a:lnTo>
                    <a:pt x="17462" y="886764"/>
                  </a:lnTo>
                  <a:lnTo>
                    <a:pt x="28587" y="889000"/>
                  </a:lnTo>
                  <a:lnTo>
                    <a:pt x="85737" y="889000"/>
                  </a:lnTo>
                  <a:lnTo>
                    <a:pt x="114312" y="831850"/>
                  </a:lnTo>
                  <a:close/>
                </a:path>
              </a:pathLst>
            </a:custGeom>
            <a:solidFill>
              <a:srgbClr val="5FCBE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9288462" y="2470150"/>
              <a:ext cx="128905" cy="288925"/>
            </a:xfrm>
            <a:custGeom>
              <a:avLst/>
              <a:gdLst/>
              <a:ahLst/>
              <a:cxnLst/>
              <a:rect l="l" t="t" r="r" b="b"/>
              <a:pathLst>
                <a:path w="128904" h="288925">
                  <a:moveTo>
                    <a:pt x="128587" y="0"/>
                  </a:moveTo>
                  <a:lnTo>
                    <a:pt x="0" y="0"/>
                  </a:lnTo>
                  <a:lnTo>
                    <a:pt x="0" y="288925"/>
                  </a:lnTo>
                  <a:lnTo>
                    <a:pt x="128587" y="288925"/>
                  </a:lnTo>
                  <a:lnTo>
                    <a:pt x="12858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842615" y="852932"/>
            <a:ext cx="2233295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800"/>
              <a:t>Key</a:t>
            </a:r>
            <a:r>
              <a:rPr dirty="0" sz="4800" spc="-20"/>
              <a:t> Fact</a:t>
            </a:r>
            <a:endParaRPr sz="4800"/>
          </a:p>
        </p:txBody>
      </p:sp>
      <p:sp>
        <p:nvSpPr>
          <p:cNvPr id="3" name="object 3"/>
          <p:cNvSpPr/>
          <p:nvPr/>
        </p:nvSpPr>
        <p:spPr>
          <a:xfrm>
            <a:off x="9288462" y="2470150"/>
            <a:ext cx="128905" cy="288925"/>
          </a:xfrm>
          <a:custGeom>
            <a:avLst/>
            <a:gdLst/>
            <a:ahLst/>
            <a:cxnLst/>
            <a:rect l="l" t="t" r="r" b="b"/>
            <a:pathLst>
              <a:path w="128904" h="288925">
                <a:moveTo>
                  <a:pt x="128587" y="0"/>
                </a:moveTo>
                <a:lnTo>
                  <a:pt x="0" y="0"/>
                </a:lnTo>
                <a:lnTo>
                  <a:pt x="0" y="288925"/>
                </a:lnTo>
                <a:lnTo>
                  <a:pt x="128587" y="288925"/>
                </a:lnTo>
                <a:lnTo>
                  <a:pt x="12858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So</a:t>
            </a:r>
            <a:r>
              <a:rPr dirty="0" spc="-85"/>
              <a:t> </a:t>
            </a:r>
            <a:r>
              <a:rPr dirty="0"/>
              <a:t>far</a:t>
            </a:r>
            <a:r>
              <a:rPr dirty="0" spc="-40"/>
              <a:t> </a:t>
            </a:r>
            <a:r>
              <a:rPr dirty="0"/>
              <a:t>humans</a:t>
            </a:r>
            <a:r>
              <a:rPr dirty="0" spc="-50"/>
              <a:t> </a:t>
            </a:r>
            <a:r>
              <a:rPr dirty="0"/>
              <a:t>have</a:t>
            </a:r>
            <a:r>
              <a:rPr dirty="0" spc="-60"/>
              <a:t> </a:t>
            </a:r>
            <a:r>
              <a:rPr dirty="0" spc="-10"/>
              <a:t>found</a:t>
            </a:r>
          </a:p>
          <a:p>
            <a:pPr algn="ctr" marL="12700" marR="5080">
              <a:lnSpc>
                <a:spcPct val="100000"/>
              </a:lnSpc>
            </a:pPr>
            <a:r>
              <a:rPr dirty="0"/>
              <a:t>over</a:t>
            </a:r>
            <a:r>
              <a:rPr dirty="0" spc="-20"/>
              <a:t> </a:t>
            </a:r>
            <a:r>
              <a:rPr dirty="0"/>
              <a:t>15,000</a:t>
            </a:r>
            <a:r>
              <a:rPr dirty="0" spc="-20"/>
              <a:t> </a:t>
            </a:r>
            <a:r>
              <a:rPr dirty="0"/>
              <a:t>species</a:t>
            </a:r>
            <a:r>
              <a:rPr dirty="0" spc="-20"/>
              <a:t> </a:t>
            </a:r>
            <a:r>
              <a:rPr dirty="0"/>
              <a:t>of</a:t>
            </a:r>
            <a:r>
              <a:rPr dirty="0" spc="-10"/>
              <a:t> </a:t>
            </a:r>
            <a:r>
              <a:rPr dirty="0"/>
              <a:t>fish</a:t>
            </a:r>
            <a:r>
              <a:rPr dirty="0" spc="-25"/>
              <a:t> </a:t>
            </a:r>
            <a:r>
              <a:rPr dirty="0"/>
              <a:t>in</a:t>
            </a:r>
            <a:r>
              <a:rPr dirty="0" spc="-20"/>
              <a:t> </a:t>
            </a:r>
            <a:r>
              <a:rPr dirty="0"/>
              <a:t>the</a:t>
            </a:r>
            <a:r>
              <a:rPr dirty="0" spc="-35"/>
              <a:t> </a:t>
            </a:r>
            <a:r>
              <a:rPr dirty="0" spc="-10"/>
              <a:t>ocean, </a:t>
            </a:r>
            <a:r>
              <a:rPr dirty="0"/>
              <a:t>more</a:t>
            </a:r>
            <a:r>
              <a:rPr dirty="0" spc="-60"/>
              <a:t> </a:t>
            </a:r>
            <a:r>
              <a:rPr dirty="0"/>
              <a:t>than</a:t>
            </a:r>
            <a:r>
              <a:rPr dirty="0" spc="-30"/>
              <a:t> </a:t>
            </a:r>
            <a:r>
              <a:rPr dirty="0"/>
              <a:t>210,000</a:t>
            </a:r>
            <a:r>
              <a:rPr dirty="0" spc="-35"/>
              <a:t> </a:t>
            </a:r>
            <a:r>
              <a:rPr dirty="0"/>
              <a:t>of</a:t>
            </a:r>
            <a:r>
              <a:rPr dirty="0" spc="-20"/>
              <a:t> </a:t>
            </a:r>
            <a:r>
              <a:rPr dirty="0"/>
              <a:t>all</a:t>
            </a:r>
            <a:r>
              <a:rPr dirty="0" spc="-35"/>
              <a:t> </a:t>
            </a:r>
            <a:r>
              <a:rPr dirty="0"/>
              <a:t>marine</a:t>
            </a:r>
            <a:r>
              <a:rPr dirty="0" spc="-40"/>
              <a:t> </a:t>
            </a:r>
            <a:r>
              <a:rPr dirty="0" spc="-10"/>
              <a:t>species </a:t>
            </a:r>
            <a:r>
              <a:rPr dirty="0"/>
              <a:t>(fish,</a:t>
            </a:r>
            <a:r>
              <a:rPr dirty="0" spc="-110"/>
              <a:t> </a:t>
            </a:r>
            <a:r>
              <a:rPr dirty="0"/>
              <a:t>reptiles,</a:t>
            </a:r>
            <a:r>
              <a:rPr dirty="0" spc="-105"/>
              <a:t> </a:t>
            </a:r>
            <a:r>
              <a:rPr dirty="0"/>
              <a:t>mammals,</a:t>
            </a:r>
            <a:r>
              <a:rPr dirty="0" spc="-95"/>
              <a:t> </a:t>
            </a:r>
            <a:r>
              <a:rPr dirty="0" spc="-10"/>
              <a:t>birds)</a:t>
            </a:r>
          </a:p>
          <a:p>
            <a:pPr algn="ctr" marL="407034" marR="400050">
              <a:lnSpc>
                <a:spcPct val="100000"/>
              </a:lnSpc>
            </a:pPr>
            <a:r>
              <a:rPr dirty="0"/>
              <a:t>…</a:t>
            </a:r>
            <a:r>
              <a:rPr dirty="0" spc="-35"/>
              <a:t> </a:t>
            </a:r>
            <a:r>
              <a:rPr dirty="0"/>
              <a:t>and</a:t>
            </a:r>
            <a:r>
              <a:rPr dirty="0" spc="-20"/>
              <a:t> </a:t>
            </a:r>
            <a:r>
              <a:rPr dirty="0"/>
              <a:t>we</a:t>
            </a:r>
            <a:r>
              <a:rPr dirty="0" spc="-25"/>
              <a:t> </a:t>
            </a:r>
            <a:r>
              <a:rPr dirty="0"/>
              <a:t>believe</a:t>
            </a:r>
            <a:r>
              <a:rPr dirty="0" spc="-30"/>
              <a:t> </a:t>
            </a:r>
            <a:r>
              <a:rPr dirty="0"/>
              <a:t>there</a:t>
            </a:r>
            <a:r>
              <a:rPr dirty="0" spc="-30"/>
              <a:t> </a:t>
            </a:r>
            <a:r>
              <a:rPr dirty="0"/>
              <a:t>are</a:t>
            </a:r>
            <a:r>
              <a:rPr dirty="0" spc="-25"/>
              <a:t> </a:t>
            </a:r>
            <a:r>
              <a:rPr dirty="0" spc="-10"/>
              <a:t>between </a:t>
            </a:r>
            <a:r>
              <a:rPr dirty="0"/>
              <a:t>2</a:t>
            </a:r>
            <a:r>
              <a:rPr dirty="0" spc="-25"/>
              <a:t> </a:t>
            </a:r>
            <a:r>
              <a:rPr dirty="0"/>
              <a:t>and</a:t>
            </a:r>
            <a:r>
              <a:rPr dirty="0" spc="-15"/>
              <a:t> </a:t>
            </a:r>
            <a:r>
              <a:rPr dirty="0"/>
              <a:t>10</a:t>
            </a:r>
            <a:r>
              <a:rPr dirty="0" spc="-15"/>
              <a:t> </a:t>
            </a:r>
            <a:r>
              <a:rPr dirty="0"/>
              <a:t>million</a:t>
            </a:r>
            <a:r>
              <a:rPr dirty="0" spc="-20"/>
              <a:t> </a:t>
            </a:r>
            <a:r>
              <a:rPr dirty="0"/>
              <a:t>yet</a:t>
            </a:r>
            <a:r>
              <a:rPr dirty="0" spc="-15"/>
              <a:t> </a:t>
            </a:r>
            <a:r>
              <a:rPr dirty="0"/>
              <a:t>to</a:t>
            </a:r>
            <a:r>
              <a:rPr dirty="0" spc="-15"/>
              <a:t> </a:t>
            </a:r>
            <a:r>
              <a:rPr dirty="0"/>
              <a:t>be</a:t>
            </a:r>
            <a:r>
              <a:rPr dirty="0" spc="-25"/>
              <a:t> </a:t>
            </a:r>
            <a:r>
              <a:rPr dirty="0" spc="-10"/>
              <a:t>found.</a:t>
            </a: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797808" cy="46939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990691" y="2142235"/>
            <a:ext cx="4802505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b="1">
                <a:solidFill>
                  <a:srgbClr val="003DCC"/>
                </a:solidFill>
                <a:latin typeface="Trebuchet MS"/>
                <a:cs typeface="Trebuchet MS"/>
              </a:rPr>
              <a:t>©</a:t>
            </a:r>
            <a:r>
              <a:rPr dirty="0" sz="5400" spc="-90" b="1">
                <a:solidFill>
                  <a:srgbClr val="003DCC"/>
                </a:solidFill>
                <a:latin typeface="Trebuchet MS"/>
                <a:cs typeface="Trebuchet MS"/>
              </a:rPr>
              <a:t> </a:t>
            </a:r>
            <a:r>
              <a:rPr dirty="0" sz="5400" b="1">
                <a:solidFill>
                  <a:srgbClr val="003DCC"/>
                </a:solidFill>
                <a:latin typeface="Trebuchet MS"/>
                <a:cs typeface="Trebuchet MS"/>
              </a:rPr>
              <a:t>Ocean</a:t>
            </a:r>
            <a:r>
              <a:rPr dirty="0" sz="5400" spc="-75" b="1">
                <a:solidFill>
                  <a:srgbClr val="003DCC"/>
                </a:solidFill>
                <a:latin typeface="Trebuchet MS"/>
                <a:cs typeface="Trebuchet MS"/>
              </a:rPr>
              <a:t> </a:t>
            </a:r>
            <a:r>
              <a:rPr dirty="0" sz="5400" spc="-10" b="1">
                <a:solidFill>
                  <a:srgbClr val="003DCC"/>
                </a:solidFill>
                <a:latin typeface="Trebuchet MS"/>
                <a:cs typeface="Trebuchet MS"/>
              </a:rPr>
              <a:t>World</a:t>
            </a:r>
            <a:endParaRPr sz="54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889568" y="3437635"/>
            <a:ext cx="7001509" cy="851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7F7F7F"/>
                </a:solidFill>
                <a:latin typeface="Trebuchet MS"/>
                <a:cs typeface="Trebuchet MS"/>
              </a:rPr>
              <a:t>Educational</a:t>
            </a:r>
            <a:r>
              <a:rPr dirty="0" sz="1800" spc="-105">
                <a:solidFill>
                  <a:srgbClr val="7F7F7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7F7F7F"/>
                </a:solidFill>
                <a:latin typeface="Trebuchet MS"/>
                <a:cs typeface="Trebuchet MS"/>
              </a:rPr>
              <a:t>Materials</a:t>
            </a:r>
            <a:r>
              <a:rPr dirty="0" sz="1800" spc="-95">
                <a:solidFill>
                  <a:srgbClr val="7F7F7F"/>
                </a:solidFill>
                <a:latin typeface="Trebuchet MS"/>
                <a:cs typeface="Trebuchet MS"/>
              </a:rPr>
              <a:t> </a:t>
            </a:r>
            <a:r>
              <a:rPr dirty="0" sz="1800">
                <a:solidFill>
                  <a:srgbClr val="7F7F7F"/>
                </a:solidFill>
                <a:latin typeface="Trebuchet MS"/>
                <a:cs typeface="Trebuchet MS"/>
              </a:rPr>
              <a:t>prepared</a:t>
            </a:r>
            <a:r>
              <a:rPr dirty="0" sz="1800" spc="-95">
                <a:solidFill>
                  <a:srgbClr val="7F7F7F"/>
                </a:solidFill>
                <a:latin typeface="Trebuchet MS"/>
                <a:cs typeface="Trebuchet MS"/>
              </a:rPr>
              <a:t> </a:t>
            </a:r>
            <a:r>
              <a:rPr dirty="0" sz="1800" spc="-35">
                <a:solidFill>
                  <a:srgbClr val="7F7F7F"/>
                </a:solidFill>
                <a:latin typeface="Trebuchet MS"/>
                <a:cs typeface="Trebuchet MS"/>
              </a:rPr>
              <a:t>by</a:t>
            </a:r>
            <a:endParaRPr sz="180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u="sng" sz="3600" spc="-10" b="1">
                <a:solidFill>
                  <a:srgbClr val="003DCC"/>
                </a:solidFill>
                <a:uFill>
                  <a:solidFill>
                    <a:srgbClr val="003DCC"/>
                  </a:solidFill>
                </a:uFill>
                <a:latin typeface="Trebuchet MS"/>
                <a:cs typeface="Trebuchet MS"/>
                <a:hlinkClick r:id="rId2"/>
              </a:rPr>
              <a:t>www.footprinttothefuture.co.uk</a:t>
            </a:r>
            <a:endParaRPr sz="3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DC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Ocean World Ppt 1 copy 2</dc:title>
  <dcterms:created xsi:type="dcterms:W3CDTF">2026-05-26T08:34:25Z</dcterms:created>
  <dcterms:modified xsi:type="dcterms:W3CDTF">2026-05-26T08:34:25Z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2022-01-12T00:00:00Z</vt:filetime>
  </property>
  <property fmtid="{D5CDD505-2E9C-101B-9397-08002B2CF9AE}" pid="3" name="Creator">
    <vt:lpwstr>PowerPoint</vt:lpwstr>
  </property>
  <property fmtid="{D5CDD505-2E9C-101B-9397-08002B2CF9AE}" pid="4" name="LastSaved">
    <vt:filetime>2026-05-26T00:00:00Z</vt:filetime>
  </property>
  <property fmtid="{D5CDD505-2E9C-101B-9397-08002B2CF9AE}" pid="5" name="Producer">
    <vt:lpwstr>macOS Version 10.16 (Build 21A559) Quartz PDFContext</vt:lpwstr>
  </property>
</Properties>
</file>