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4" r:id="rId5"/>
    <p:sldId id="263" r:id="rId6"/>
    <p:sldId id="265" r:id="rId7"/>
    <p:sldId id="266" r:id="rId8"/>
    <p:sldId id="259" r:id="rId9"/>
    <p:sldId id="261" r:id="rId10"/>
    <p:sldId id="262" r:id="rId11"/>
    <p:sldId id="260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5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32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Animals</a:t>
            </a:r>
            <a:r>
              <a:rPr lang="en-US" baseline="0" dirty="0"/>
              <a:t> in the ocean</a:t>
            </a:r>
            <a:endParaRPr lang="en-US" dirty="0"/>
          </a:p>
        </c:rich>
      </c:tx>
      <c:layout>
        <c:manualLayout>
          <c:xMode val="edge"/>
          <c:yMode val="edge"/>
          <c:x val="0.71666410889043664"/>
          <c:y val="0.2585913853168103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05AB-BA48-969C-7F136587BEC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5AB-BA48-969C-7F136587BEC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Sheet1!$A$11:$A$12</c:f>
              <c:strCache>
                <c:ptCount val="2"/>
                <c:pt idx="0">
                  <c:v>Ocean</c:v>
                </c:pt>
                <c:pt idx="1">
                  <c:v>Land</c:v>
                </c:pt>
              </c:strCache>
            </c:strRef>
          </c:cat>
          <c:val>
            <c:numRef>
              <c:f>Sheet1!$B$11:$B$12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5AB-BA48-969C-7F136587BEC7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Animals</a:t>
            </a:r>
            <a:r>
              <a:rPr lang="en-US" baseline="0" dirty="0"/>
              <a:t> on LAND</a:t>
            </a:r>
            <a:endParaRPr lang="en-US" dirty="0"/>
          </a:p>
        </c:rich>
      </c:tx>
      <c:layout>
        <c:manualLayout>
          <c:xMode val="edge"/>
          <c:yMode val="edge"/>
          <c:x val="4.6499191349207283E-2"/>
          <c:y val="0.2558693707345281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C12-C64A-AF82-D7646C9E85C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C12-C64A-AF82-D7646C9E85C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Sheet1!$A$11:$A$12</c:f>
              <c:strCache>
                <c:ptCount val="2"/>
                <c:pt idx="0">
                  <c:v>Ocean</c:v>
                </c:pt>
                <c:pt idx="1">
                  <c:v>Land</c:v>
                </c:pt>
              </c:strCache>
            </c:strRef>
          </c:cat>
          <c:val>
            <c:numRef>
              <c:f>Sheet1!$B$11:$B$12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C12-C64A-AF82-D7646C9E85CE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2AE0AF1-E5EE-456F-BC71-3B0B5509105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9AEE7A-CB69-4CA7-A079-C7EBC1B8DEF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BA4AFF3-0B8A-4718-B241-58F88F71CBF0}" type="datetimeFigureOut">
              <a:rPr lang="en-GB"/>
              <a:pPr>
                <a:defRPr/>
              </a:pPr>
              <a:t>02/03/2019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0325753-BE17-41F2-9C50-C809F32319C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A156139-A1F0-41F3-B873-0C35D4E7EB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EE608C-80D5-4737-9BEA-AEFE0942410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0FA119-AAED-43FF-AACC-3D84FC7135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BD495C3-98C1-4D07-AF0F-1F1CD4315E8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E88BDBA5-BCAC-408A-994F-CFBDFB00A7F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A0294A69-D868-4D4A-AB7B-C05FF3EF0DA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/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3D1E0B8F-07A5-4616-93F4-D1FCF4FC1D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2C23934-2FED-4002-BF04-1DE688670BD2}" type="slidenum">
              <a:rPr lang="en-GB" altLang="en-US" smtClean="0">
                <a:latin typeface="Calibri" panose="020F0502020204030204" pitchFamily="34" charset="0"/>
              </a:rPr>
              <a:pPr/>
              <a:t>14</a:t>
            </a:fld>
            <a:endParaRPr lang="en-GB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633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F67D3E-16C6-450E-9237-169B9557E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69368-32EE-554D-9744-D4FEB237AC48}" type="datetime1">
              <a:rPr lang="en-GB" smtClean="0"/>
              <a:t>02/03/2019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BAFB78-F6DE-4256-8A81-88B1F8BA9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(c) Ocean World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F49468-A1AB-44E8-9094-C2543CEE4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272D3-B79A-4296-B05A-65DB07EEC14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48043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D21AC4-ADAC-40B5-8009-58C7133E0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F5A3D-7909-C342-8218-1750E85BB91B}" type="datetime1">
              <a:rPr lang="en-GB" smtClean="0"/>
              <a:t>02/03/2019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6248A9-C39D-4249-ADBB-54F0AFCCC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(c) Ocean World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6F6F44-F495-4136-9F66-A101B865B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06F3E-1440-4CCA-B734-EAE68EA86C8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4292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952C24-CF6D-4330-A4DD-6A5B35EEF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57B96-E70C-784C-A878-A7E4396F8816}" type="datetime1">
              <a:rPr lang="en-GB" smtClean="0"/>
              <a:t>02/03/2019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5B904F-8AAC-4361-824D-4F5609DDC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(c) Ocean World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7B20DD-1D7F-47E4-9C60-2EB9A1153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88521-3949-412F-84FB-84E352F5ADD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7534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F080AD-8F07-4B0A-A086-03C7224C58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DC67E-E000-5647-8D22-13669CEC176B}" type="datetime1">
              <a:rPr lang="en-GB" smtClean="0"/>
              <a:t>02/03/2019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ED334A-6957-466E-AE62-47B3D32D4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(c) Ocean World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407815-6B90-4BA9-8EFE-B26CF73A1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034B6-D988-4F8C-8F23-B2309CB94E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5106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6FD1C3-FAA7-41BC-AB7A-72CA93789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30611-A5E3-E740-A4FE-0FE00E8E8700}" type="datetime1">
              <a:rPr lang="en-GB" smtClean="0"/>
              <a:t>02/03/2019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BE46A7-2D5A-45AC-955A-FA2EAEC31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(c) Ocean World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94B544-BD9A-475C-AC96-5C5330C6E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49825-6031-4659-B949-CCCF1788E99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5972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808FE40-E767-47C5-9C44-65EB50A73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EA512-51F4-FD43-9200-A09EE2253DC0}" type="datetime1">
              <a:rPr lang="en-GB" smtClean="0"/>
              <a:t>02/03/2019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70F6B5-A4DC-4CF9-8ED1-69395B2EA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(c) Ocean World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C0CC383-CE8B-4D19-9653-41F52F3C4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CF2F0-A0F2-4570-9712-B198F190870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3069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184F239-5E52-4FBF-B989-6C6D710A2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22641-6222-5946-B099-098E4D06A295}" type="datetime1">
              <a:rPr lang="en-GB" smtClean="0"/>
              <a:t>02/03/2019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B23EB63-E6BA-4202-870C-6B1C18A2C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(c) Ocean World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1B789AD-7D60-41E2-A384-38EB8252A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07AF7-24A7-4483-AE27-39CA33FD383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70099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8AC33C3-5E83-4FA6-94CB-0747F9F32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3A66A-690F-294C-88A7-C67E21C54169}" type="datetime1">
              <a:rPr lang="en-GB" smtClean="0"/>
              <a:t>02/03/2019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76BA5A1-5358-4BD8-98B6-E2C344B6BB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(c) Ocean World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AC55DFF-B21B-4244-807C-D3F3207CC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2F354-3C4B-44EA-A59D-CFBAB9FF409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93757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60A5643-1D7B-48B5-B450-F24FEF9AB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03ABE-A804-1A43-AF00-2405252274B0}" type="datetime1">
              <a:rPr lang="en-GB" smtClean="0"/>
              <a:t>02/03/2019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551D372-8F0C-43FE-8D56-8C157B8BC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(c) Ocean World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5796E9-3826-4ABC-84AD-1CEE714C9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19895-F8D4-4681-A964-43E3E473FB2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6258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CD2C8D0-A577-4C22-98E8-A8D19D54F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68096-799A-1541-8B35-262B83FA9A80}" type="datetime1">
              <a:rPr lang="en-GB" smtClean="0"/>
              <a:t>02/03/2019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76005BD-FD20-4A9D-9CFD-DE5AEEBA9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(c) Ocean World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9B0B585-587F-4BE0-892C-48106DE36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5C6C7-EB27-4A85-89C8-1D4BAF605C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1501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66635A-2085-4FCF-A122-25591B16F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CF918-EB9E-774F-9CB0-EE7C56AF45AD}" type="datetime1">
              <a:rPr lang="en-GB" smtClean="0"/>
              <a:t>02/03/2019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14CD475-F971-4AED-A8DB-78AAAD95A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(c) Ocean World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8FC9A72-AF79-4F58-8F19-404BC31C4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D4E2C-C733-4387-BB49-8205A4984AD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4796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2AB0A76-2EDF-458D-AC9C-3D5DE12E7A7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257F1B2-7E2B-435E-AA88-8737B14186A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664988-4EBC-47F3-9032-90E537D09B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512FDE9-C98D-394E-B9A4-7FC18216B2CA}" type="datetime1">
              <a:rPr lang="en-GB" smtClean="0"/>
              <a:t>02/03/2019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AF8FEF-C85A-45B9-9BD5-F826AEBF6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GB"/>
              <a:t>(c) Ocean World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80524-083C-490E-A6AF-6CD4C89577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23CF483-39B5-40A7-A95F-B430B30DAA6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3.png"/><Relationship Id="rId7" Type="http://schemas.openxmlformats.org/officeDocument/2006/relationships/image" Target="../media/image27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5.emf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1.wdp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C9FF3C1E-3B83-4CD2-859B-5693EBD108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3372" y="208426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sz="8800" b="1" dirty="0">
                <a:solidFill>
                  <a:srgbClr val="FF0000"/>
                </a:solidFill>
              </a:rPr>
              <a:t>Animals that live in </a:t>
            </a:r>
            <a:r>
              <a:rPr lang="en-GB" altLang="en-US" sz="8800" b="1">
                <a:solidFill>
                  <a:srgbClr val="FF0000"/>
                </a:solidFill>
              </a:rPr>
              <a:t>the ocean</a:t>
            </a:r>
            <a:endParaRPr lang="en-GB" altLang="en-US" sz="8800" b="1" dirty="0">
              <a:solidFill>
                <a:srgbClr val="FF000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32D020-825A-4C3F-9688-435A4EDA95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23316"/>
            <a:ext cx="9144000" cy="16557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8000" b="1" dirty="0">
                <a:solidFill>
                  <a:schemeClr val="accent5"/>
                </a:solidFill>
              </a:rPr>
              <a:t>Photo Fact File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CA258B-8DA5-4F8C-9907-A6708E71B4FC}"/>
              </a:ext>
            </a:extLst>
          </p:cNvPr>
          <p:cNvSpPr txBox="1"/>
          <p:nvPr/>
        </p:nvSpPr>
        <p:spPr>
          <a:xfrm>
            <a:off x="518003" y="380793"/>
            <a:ext cx="114344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Ocean World </a:t>
            </a:r>
          </a:p>
        </p:txBody>
      </p:sp>
      <p:pic>
        <p:nvPicPr>
          <p:cNvPr id="7" name="Picture 1" descr="page1image25574048">
            <a:extLst>
              <a:ext uri="{FF2B5EF4-FFF2-40B4-BE49-F238E27FC236}">
                <a16:creationId xmlns:a16="http://schemas.microsoft.com/office/drawing/2014/main" id="{78F6B929-3E59-D946-A131-5BC2021AA8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96748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AD1A20-65E1-4F42-9180-43123CCBB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B272D3-B79A-4296-B05A-65DB07EEC141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3">
            <a:extLst>
              <a:ext uri="{FF2B5EF4-FFF2-40B4-BE49-F238E27FC236}">
                <a16:creationId xmlns:a16="http://schemas.microsoft.com/office/drawing/2014/main" id="{10B6F9F2-C012-4627-80A6-1CF067A09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altLang="en-US" sz="4800" b="1" dirty="0"/>
              <a:t>Mammals (Vertebrate)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763A11-F852-4414-90F8-BA280B4621B7}"/>
              </a:ext>
            </a:extLst>
          </p:cNvPr>
          <p:cNvSpPr txBox="1"/>
          <p:nvPr/>
        </p:nvSpPr>
        <p:spPr>
          <a:xfrm>
            <a:off x="0" y="1420813"/>
            <a:ext cx="121920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>
                <a:solidFill>
                  <a:schemeClr val="accent5"/>
                </a:solidFill>
                <a:latin typeface="+mn-lt"/>
                <a:cs typeface="+mn-cs"/>
              </a:rPr>
              <a:t>Mammals which live in the sea are called Marine Mammals</a:t>
            </a:r>
          </a:p>
        </p:txBody>
      </p:sp>
      <p:sp>
        <p:nvSpPr>
          <p:cNvPr id="12292" name="TextBox 8">
            <a:extLst>
              <a:ext uri="{FF2B5EF4-FFF2-40B4-BE49-F238E27FC236}">
                <a16:creationId xmlns:a16="http://schemas.microsoft.com/office/drawing/2014/main" id="{AC118696-4C96-4E15-B910-74C2C8BDEB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3388" y="2128838"/>
            <a:ext cx="20193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0"/>
              <a:t>Dolphin</a:t>
            </a:r>
          </a:p>
        </p:txBody>
      </p:sp>
      <p:sp>
        <p:nvSpPr>
          <p:cNvPr id="12293" name="TextBox 9">
            <a:extLst>
              <a:ext uri="{FF2B5EF4-FFF2-40B4-BE49-F238E27FC236}">
                <a16:creationId xmlns:a16="http://schemas.microsoft.com/office/drawing/2014/main" id="{1C88FD2C-170A-4D08-A479-4292FBFAB9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3388" y="4560888"/>
            <a:ext cx="201930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0"/>
              <a:t>Whale</a:t>
            </a:r>
          </a:p>
        </p:txBody>
      </p:sp>
      <p:pic>
        <p:nvPicPr>
          <p:cNvPr id="12295" name="Picture 12">
            <a:extLst>
              <a:ext uri="{FF2B5EF4-FFF2-40B4-BE49-F238E27FC236}">
                <a16:creationId xmlns:a16="http://schemas.microsoft.com/office/drawing/2014/main" id="{D24B09A3-FC32-4AD4-BA1B-2CB64B6BCB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813" y="5207000"/>
            <a:ext cx="3286125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13">
            <a:extLst>
              <a:ext uri="{FF2B5EF4-FFF2-40B4-BE49-F238E27FC236}">
                <a16:creationId xmlns:a16="http://schemas.microsoft.com/office/drawing/2014/main" id="{53DDA168-1955-4CB8-9DD0-AB1CCBCBD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6" t="14719" r="12857" b="14285"/>
          <a:stretch>
            <a:fillRect/>
          </a:stretch>
        </p:blipFill>
        <p:spPr bwMode="auto">
          <a:xfrm>
            <a:off x="446088" y="2081213"/>
            <a:ext cx="3732212" cy="233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14">
            <a:extLst>
              <a:ext uri="{FF2B5EF4-FFF2-40B4-BE49-F238E27FC236}">
                <a16:creationId xmlns:a16="http://schemas.microsoft.com/office/drawing/2014/main" id="{12EDED22-AF74-4D55-8F1D-1B6D08B969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8" y="4503738"/>
            <a:ext cx="3757612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7">
            <a:extLst>
              <a:ext uri="{FF2B5EF4-FFF2-40B4-BE49-F238E27FC236}">
                <a16:creationId xmlns:a16="http://schemas.microsoft.com/office/drawing/2014/main" id="{E7BA8A30-93CB-4BCF-ACD4-F723CD2364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013" y="2774950"/>
            <a:ext cx="2690812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FA6B23-CB7E-4C04-AF8D-34070421E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92F354-3C4B-44EA-A59D-CFBAB9FF4094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17609E9-85A7-4D8F-93F0-A5CEFD67F2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857" y="5042260"/>
            <a:ext cx="4039879" cy="11642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AE007D2-17D8-4A51-B731-2918E8B6259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5189" y="2744154"/>
            <a:ext cx="2940723" cy="1258888"/>
          </a:xfrm>
          <a:prstGeom prst="rect">
            <a:avLst/>
          </a:prstGeom>
        </p:spPr>
      </p:pic>
      <p:pic>
        <p:nvPicPr>
          <p:cNvPr id="14" name="Picture 1" descr="page1image25574048">
            <a:extLst>
              <a:ext uri="{FF2B5EF4-FFF2-40B4-BE49-F238E27FC236}">
                <a16:creationId xmlns:a16="http://schemas.microsoft.com/office/drawing/2014/main" id="{DDE86D53-57DB-ED4B-9E88-C8F57198E9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96748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430BFAE6-9F53-4204-B0CF-B4B8C492E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altLang="en-US" sz="5400" b="1" dirty="0"/>
              <a:t>Sea Bird  (Vertebrate)</a:t>
            </a:r>
          </a:p>
        </p:txBody>
      </p:sp>
      <p:pic>
        <p:nvPicPr>
          <p:cNvPr id="13315" name="Picture 2">
            <a:extLst>
              <a:ext uri="{FF2B5EF4-FFF2-40B4-BE49-F238E27FC236}">
                <a16:creationId xmlns:a16="http://schemas.microsoft.com/office/drawing/2014/main" id="{DFE78F2A-8334-472F-9D12-C2C5C605FA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6013" y="211138"/>
            <a:ext cx="2424112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extBox 4">
            <a:extLst>
              <a:ext uri="{FF2B5EF4-FFF2-40B4-BE49-F238E27FC236}">
                <a16:creationId xmlns:a16="http://schemas.microsoft.com/office/drawing/2014/main" id="{650EADFE-0247-4AA8-A142-5F0478E0C9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145" y="1690688"/>
            <a:ext cx="97140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600" dirty="0"/>
              <a:t>Puffin                             Penguin                   Albatross</a:t>
            </a:r>
          </a:p>
        </p:txBody>
      </p:sp>
      <p:pic>
        <p:nvPicPr>
          <p:cNvPr id="13317" name="Picture 6">
            <a:extLst>
              <a:ext uri="{FF2B5EF4-FFF2-40B4-BE49-F238E27FC236}">
                <a16:creationId xmlns:a16="http://schemas.microsoft.com/office/drawing/2014/main" id="{DAA8165E-7ACB-4A85-9B90-D98786D91B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414" y="2489200"/>
            <a:ext cx="2965450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8">
            <a:extLst>
              <a:ext uri="{FF2B5EF4-FFF2-40B4-BE49-F238E27FC236}">
                <a16:creationId xmlns:a16="http://schemas.microsoft.com/office/drawing/2014/main" id="{AD85E1E9-EFE2-47A3-B18E-0F20C9982C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66" y="2547937"/>
            <a:ext cx="2190750" cy="364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1">
            <a:extLst>
              <a:ext uri="{FF2B5EF4-FFF2-40B4-BE49-F238E27FC236}">
                <a16:creationId xmlns:a16="http://schemas.microsoft.com/office/drawing/2014/main" id="{CABFD79E-2DCC-44ED-9E98-DD419FE088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66"/>
          <a:stretch>
            <a:fillRect/>
          </a:stretch>
        </p:blipFill>
        <p:spPr bwMode="auto">
          <a:xfrm>
            <a:off x="4005263" y="2489200"/>
            <a:ext cx="3073400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AEC696-9780-480B-A9F0-3FE7BC176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92F354-3C4B-44EA-A59D-CFBAB9FF4094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  <p:pic>
        <p:nvPicPr>
          <p:cNvPr id="10" name="Picture 1" descr="page1image25574048">
            <a:extLst>
              <a:ext uri="{FF2B5EF4-FFF2-40B4-BE49-F238E27FC236}">
                <a16:creationId xmlns:a16="http://schemas.microsoft.com/office/drawing/2014/main" id="{8703FCA2-D66D-5641-8C70-80405DC7F1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96748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55B9AF-F31E-4246-AC47-475405946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8025"/>
            <a:ext cx="10515600" cy="1325563"/>
          </a:xfrm>
        </p:spPr>
        <p:txBody>
          <a:bodyPr/>
          <a:lstStyle/>
          <a:p>
            <a:pPr algn="ctr"/>
            <a:r>
              <a:rPr lang="en-US" b="1" dirty="0"/>
              <a:t>Where do most animals live .. in the</a:t>
            </a:r>
            <a:br>
              <a:rPr lang="en-US" b="1" dirty="0"/>
            </a:br>
            <a:r>
              <a:rPr lang="en-US" b="1" dirty="0"/>
              <a:t> ocean or on land?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23A4B6-08E3-114D-8735-07633ED12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92F354-3C4B-44EA-A59D-CFBAB9FF4094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  <p:pic>
        <p:nvPicPr>
          <p:cNvPr id="5" name="Picture 1" descr="page1image25574048">
            <a:extLst>
              <a:ext uri="{FF2B5EF4-FFF2-40B4-BE49-F238E27FC236}">
                <a16:creationId xmlns:a16="http://schemas.microsoft.com/office/drawing/2014/main" id="{09893E37-5D00-D340-A0A5-0E0B96BFE0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96748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61074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55B9AF-F31E-4246-AC47-475405946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62781"/>
            <a:ext cx="10515600" cy="1325563"/>
          </a:xfrm>
        </p:spPr>
        <p:txBody>
          <a:bodyPr/>
          <a:lstStyle/>
          <a:p>
            <a:pPr algn="ctr"/>
            <a:r>
              <a:rPr lang="en-US" b="1" dirty="0"/>
              <a:t>Where do most animals live .. in the</a:t>
            </a:r>
            <a:br>
              <a:rPr lang="en-US" b="1" dirty="0"/>
            </a:br>
            <a:r>
              <a:rPr lang="en-US" b="1" dirty="0"/>
              <a:t> ocean on on land?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23A4B6-08E3-114D-8735-07633ED12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92F354-3C4B-44EA-A59D-CFBAB9FF4094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2A0FE1A-D134-0C45-9AEA-FFA45B494B38}"/>
              </a:ext>
            </a:extLst>
          </p:cNvPr>
          <p:cNvGraphicFramePr>
            <a:graphicFrameLocks/>
          </p:cNvGraphicFramePr>
          <p:nvPr/>
        </p:nvGraphicFramePr>
        <p:xfrm>
          <a:off x="1778000" y="1690688"/>
          <a:ext cx="8470900" cy="4665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76ECE97-2EA6-A445-9792-1B9D5927F5E2}"/>
              </a:ext>
            </a:extLst>
          </p:cNvPr>
          <p:cNvGraphicFramePr>
            <a:graphicFrameLocks/>
          </p:cNvGraphicFramePr>
          <p:nvPr/>
        </p:nvGraphicFramePr>
        <p:xfrm>
          <a:off x="1778000" y="1690688"/>
          <a:ext cx="8470900" cy="4665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Picture 1" descr="page1image25574048">
            <a:extLst>
              <a:ext uri="{FF2B5EF4-FFF2-40B4-BE49-F238E27FC236}">
                <a16:creationId xmlns:a16="http://schemas.microsoft.com/office/drawing/2014/main" id="{A28AFD5F-D187-BB4B-93F9-68401A782E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96748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7951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4D11A269-90D9-4997-B82C-0E35ACA586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6538" y="2405064"/>
            <a:ext cx="7767637" cy="1492682"/>
          </a:xfrm>
        </p:spPr>
        <p:txBody>
          <a:bodyPr/>
          <a:lstStyle/>
          <a:p>
            <a:pPr algn="ctr" eaLnBrk="1" hangingPunct="1"/>
            <a:r>
              <a:rPr lang="en-US" altLang="en-US" b="1" dirty="0">
                <a:solidFill>
                  <a:srgbClr val="003DCC"/>
                </a:solidFill>
                <a:ea typeface="Lucida Grande"/>
                <a:cs typeface="Lucida Grande"/>
              </a:rPr>
              <a:t>© Ocean World</a:t>
            </a:r>
            <a:br>
              <a:rPr lang="en-US" altLang="en-US" b="1" dirty="0">
                <a:solidFill>
                  <a:srgbClr val="003DCC"/>
                </a:solidFill>
                <a:ea typeface="Lucida Grande"/>
                <a:cs typeface="Lucida Grande"/>
              </a:rPr>
            </a:br>
            <a:endParaRPr lang="en-US" altLang="en-US" b="1" dirty="0">
              <a:solidFill>
                <a:srgbClr val="003DCC"/>
              </a:solidFill>
              <a:ea typeface="Lucida Grande"/>
              <a:cs typeface="Lucida Grande"/>
            </a:endParaRPr>
          </a:p>
        </p:txBody>
      </p:sp>
      <p:sp>
        <p:nvSpPr>
          <p:cNvPr id="47106" name="Subtitle 2">
            <a:extLst>
              <a:ext uri="{FF2B5EF4-FFF2-40B4-BE49-F238E27FC236}">
                <a16:creationId xmlns:a16="http://schemas.microsoft.com/office/drawing/2014/main" id="{7658C2DF-6BC9-47BB-B46E-9C39889A8F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6537" y="3429000"/>
            <a:ext cx="7767637" cy="1096963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defRPr/>
            </a:pPr>
            <a:r>
              <a:rPr lang="en-US" altLang="en-US" dirty="0">
                <a:ea typeface="Lucida Grande"/>
                <a:cs typeface="Lucida Grande"/>
              </a:rPr>
              <a:t>Educational Materials prepared by</a:t>
            </a: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altLang="en-US" sz="3600" b="1" dirty="0">
                <a:solidFill>
                  <a:srgbClr val="003DCC"/>
                </a:solidFill>
                <a:ea typeface="Lucida Grande"/>
                <a:cs typeface="Lucida Grande"/>
              </a:rPr>
              <a:t>www.footprinttothefuture.co.uk</a:t>
            </a:r>
          </a:p>
          <a:p>
            <a:pPr eaLnBrk="1" hangingPunct="1">
              <a:defRPr/>
            </a:pPr>
            <a:endParaRPr lang="en-GB" alt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0485296-7D1C-CF4D-9E92-B554193DE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B272D3-B79A-4296-B05A-65DB07EEC141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30312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3">
            <a:extLst>
              <a:ext uri="{FF2B5EF4-FFF2-40B4-BE49-F238E27FC236}">
                <a16:creationId xmlns:a16="http://schemas.microsoft.com/office/drawing/2014/main" id="{79A76ECC-3530-4359-AA50-EB805EE3B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altLang="en-US" sz="5400" b="1"/>
              <a:t>Animal Kingdom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132CFEC-477E-4C79-92FD-8CBAB83F2541}"/>
              </a:ext>
            </a:extLst>
          </p:cNvPr>
          <p:cNvCxnSpPr/>
          <p:nvPr/>
        </p:nvCxnSpPr>
        <p:spPr>
          <a:xfrm>
            <a:off x="2949575" y="1714500"/>
            <a:ext cx="5954713" cy="2222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ED3A502-C3E2-4E30-8E79-66D7C5E05413}"/>
              </a:ext>
            </a:extLst>
          </p:cNvPr>
          <p:cNvCxnSpPr/>
          <p:nvPr/>
        </p:nvCxnSpPr>
        <p:spPr>
          <a:xfrm flipH="1">
            <a:off x="2947988" y="1725613"/>
            <a:ext cx="11112" cy="178593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2416B92-1ABD-4203-BC41-DC39871843F8}"/>
              </a:ext>
            </a:extLst>
          </p:cNvPr>
          <p:cNvCxnSpPr/>
          <p:nvPr/>
        </p:nvCxnSpPr>
        <p:spPr>
          <a:xfrm flipH="1">
            <a:off x="8894763" y="1725613"/>
            <a:ext cx="9525" cy="178593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2" name="TextBox 9">
            <a:extLst>
              <a:ext uri="{FF2B5EF4-FFF2-40B4-BE49-F238E27FC236}">
                <a16:creationId xmlns:a16="http://schemas.microsoft.com/office/drawing/2014/main" id="{0313C566-55F7-46DE-B0C1-92F6AB9400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200" y="3741738"/>
            <a:ext cx="4475163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0" dirty="0"/>
              <a:t>Invertebrates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0" dirty="0"/>
              <a:t>(creatures without a backbone) </a:t>
            </a:r>
          </a:p>
        </p:txBody>
      </p:sp>
      <p:sp>
        <p:nvSpPr>
          <p:cNvPr id="4103" name="TextBox 10">
            <a:extLst>
              <a:ext uri="{FF2B5EF4-FFF2-40B4-BE49-F238E27FC236}">
                <a16:creationId xmlns:a16="http://schemas.microsoft.com/office/drawing/2014/main" id="{B0176A67-DD11-4C17-B4CC-9C975D8676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6713" y="3741738"/>
            <a:ext cx="4354512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0"/>
              <a:t>Vertebrates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0"/>
              <a:t>(creatures with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0"/>
              <a:t>a backbone)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298185-1546-4C86-9D96-7ADC10199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92F354-3C4B-44EA-A59D-CFBAB9FF4094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  <p:pic>
        <p:nvPicPr>
          <p:cNvPr id="10" name="Picture 1" descr="page1image25574048">
            <a:extLst>
              <a:ext uri="{FF2B5EF4-FFF2-40B4-BE49-F238E27FC236}">
                <a16:creationId xmlns:a16="http://schemas.microsoft.com/office/drawing/2014/main" id="{5C38528D-36EA-904F-826F-C7513E2EB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96748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4736909-85E7-4A60-A158-5608659C187E}"/>
              </a:ext>
            </a:extLst>
          </p:cNvPr>
          <p:cNvCxnSpPr/>
          <p:nvPr/>
        </p:nvCxnSpPr>
        <p:spPr>
          <a:xfrm>
            <a:off x="6259513" y="0"/>
            <a:ext cx="31750" cy="6999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3" name="Rectangle 8">
            <a:extLst>
              <a:ext uri="{FF2B5EF4-FFF2-40B4-BE49-F238E27FC236}">
                <a16:creationId xmlns:a16="http://schemas.microsoft.com/office/drawing/2014/main" id="{56DDE653-8F21-4C01-B591-F84223062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3" y="-111125"/>
            <a:ext cx="60960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3600" b="1" dirty="0">
              <a:solidFill>
                <a:srgbClr val="FF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600" b="1" dirty="0">
                <a:solidFill>
                  <a:srgbClr val="FF0000"/>
                </a:solidFill>
              </a:rPr>
              <a:t>Invertebrates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FF0000"/>
                </a:solidFill>
              </a:rPr>
              <a:t>(creatures without a backbone) </a:t>
            </a:r>
          </a:p>
        </p:txBody>
      </p:sp>
      <p:sp>
        <p:nvSpPr>
          <p:cNvPr id="5124" name="Rectangle 9">
            <a:extLst>
              <a:ext uri="{FF2B5EF4-FFF2-40B4-BE49-F238E27FC236}">
                <a16:creationId xmlns:a16="http://schemas.microsoft.com/office/drawing/2014/main" id="{B6007F25-3D78-471B-B710-8C416F8B7A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9513" y="-111125"/>
            <a:ext cx="60960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3600" b="1" dirty="0">
              <a:solidFill>
                <a:srgbClr val="FF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600" b="1" dirty="0">
                <a:solidFill>
                  <a:srgbClr val="FF0000"/>
                </a:solidFill>
              </a:rPr>
              <a:t>Vertebrates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FF0000"/>
                </a:solidFill>
              </a:rPr>
              <a:t>(creatures with a backbone)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112AED4-CE18-4CA8-AB5A-B901F92048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1013" y="915573"/>
            <a:ext cx="5124450" cy="5453063"/>
          </a:xfrm>
          <a:extLst/>
        </p:spPr>
        <p:txBody>
          <a:bodyPr numCol="2" rtlCol="0">
            <a:normAutofit fontScale="92500" lnSpcReduction="1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en-GB" sz="3600" b="1" dirty="0">
              <a:solidFill>
                <a:schemeClr val="accent5"/>
              </a:solidFill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600" b="1" dirty="0">
                <a:solidFill>
                  <a:schemeClr val="accent5"/>
                </a:solidFill>
              </a:rPr>
              <a:t>Corals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600" dirty="0"/>
              <a:t>Soft Coral 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600" dirty="0"/>
              <a:t>Hard Coral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endParaRPr lang="en-GB" sz="3600" b="1" dirty="0">
              <a:solidFill>
                <a:schemeClr val="accent5"/>
              </a:solidFill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600" b="1" dirty="0">
                <a:solidFill>
                  <a:schemeClr val="accent5"/>
                </a:solidFill>
              </a:rPr>
              <a:t>Molluscs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600" dirty="0"/>
              <a:t>Crabs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600" dirty="0"/>
              <a:t>Clam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600" dirty="0"/>
              <a:t>Octopus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600" dirty="0"/>
              <a:t>Sea Slugs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endParaRPr lang="en-GB" sz="3600" b="1" dirty="0">
              <a:solidFill>
                <a:schemeClr val="accent5"/>
              </a:solidFill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600" b="1" dirty="0">
                <a:solidFill>
                  <a:schemeClr val="accent5"/>
                </a:solidFill>
              </a:rPr>
              <a:t>Annelids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600" dirty="0"/>
              <a:t>Christmas Tree Worms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600" dirty="0"/>
              <a:t>Duster Worms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endParaRPr lang="en-GB" sz="3600" b="1" dirty="0">
              <a:solidFill>
                <a:schemeClr val="accent5"/>
              </a:solidFill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600" b="1" dirty="0">
                <a:solidFill>
                  <a:schemeClr val="accent5"/>
                </a:solidFill>
              </a:rPr>
              <a:t>Echinoderms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600" dirty="0"/>
              <a:t>Starfish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600" dirty="0"/>
              <a:t>Sea Urchin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600" dirty="0"/>
              <a:t>Sea Cucumber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endParaRPr lang="en-GB" sz="3600" dirty="0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70540B89-ECB7-4DE7-BF5C-30FDF4830F3B}"/>
              </a:ext>
            </a:extLst>
          </p:cNvPr>
          <p:cNvSpPr txBox="1">
            <a:spLocks/>
          </p:cNvSpPr>
          <p:nvPr/>
        </p:nvSpPr>
        <p:spPr>
          <a:xfrm>
            <a:off x="6767030" y="915573"/>
            <a:ext cx="5124450" cy="5453063"/>
          </a:xfrm>
          <a:prstGeom prst="rect">
            <a:avLst/>
          </a:prstGeom>
        </p:spPr>
        <p:txBody>
          <a:bodyPr numCol="2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endParaRPr lang="en-GB" sz="3600" b="1" dirty="0">
              <a:solidFill>
                <a:schemeClr val="accent5"/>
              </a:solidFill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en-GB" sz="3600" b="1" dirty="0">
                <a:solidFill>
                  <a:schemeClr val="accent5"/>
                </a:solidFill>
              </a:rPr>
              <a:t>Fish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GB" sz="3600" dirty="0"/>
              <a:t>Sharks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GB" sz="3600" dirty="0"/>
              <a:t>Rays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GB" sz="3600" dirty="0"/>
              <a:t>Moray Eels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GB" sz="3600" dirty="0"/>
              <a:t>Butterfly fish</a:t>
            </a:r>
          </a:p>
          <a:p>
            <a:pPr algn="ctr" fontAlgn="auto">
              <a:spcAft>
                <a:spcPts val="0"/>
              </a:spcAft>
              <a:defRPr/>
            </a:pPr>
            <a:endParaRPr lang="en-GB" sz="3600" dirty="0"/>
          </a:p>
          <a:p>
            <a:pPr algn="ctr" fontAlgn="auto">
              <a:spcAft>
                <a:spcPts val="0"/>
              </a:spcAft>
              <a:defRPr/>
            </a:pPr>
            <a:r>
              <a:rPr lang="en-GB" sz="3600" b="1" dirty="0">
                <a:solidFill>
                  <a:schemeClr val="accent5"/>
                </a:solidFill>
              </a:rPr>
              <a:t>Reptiles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GB" sz="3600" dirty="0"/>
              <a:t>Turtles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GB" sz="3600" dirty="0"/>
              <a:t>Sea Snakes</a:t>
            </a:r>
          </a:p>
          <a:p>
            <a:pPr algn="ctr" fontAlgn="auto">
              <a:spcAft>
                <a:spcPts val="0"/>
              </a:spcAft>
              <a:defRPr/>
            </a:pPr>
            <a:endParaRPr lang="en-GB" sz="3600" b="1" dirty="0">
              <a:solidFill>
                <a:schemeClr val="accent5"/>
              </a:solidFill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en-GB" sz="3600" b="1" dirty="0">
                <a:solidFill>
                  <a:schemeClr val="accent5"/>
                </a:solidFill>
              </a:rPr>
              <a:t>Mammals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GB" sz="3600" dirty="0"/>
              <a:t>Whales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GB" sz="3600" dirty="0"/>
              <a:t>Dolphins</a:t>
            </a:r>
          </a:p>
          <a:p>
            <a:pPr algn="ctr" fontAlgn="auto">
              <a:spcAft>
                <a:spcPts val="0"/>
              </a:spcAft>
              <a:defRPr/>
            </a:pPr>
            <a:endParaRPr lang="en-GB" sz="3600" dirty="0"/>
          </a:p>
          <a:p>
            <a:pPr algn="ctr" fontAlgn="auto">
              <a:spcAft>
                <a:spcPts val="0"/>
              </a:spcAft>
              <a:defRPr/>
            </a:pPr>
            <a:endParaRPr lang="en-GB" sz="3600" b="1" dirty="0">
              <a:solidFill>
                <a:schemeClr val="accent5"/>
              </a:solidFill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en-GB" sz="3600" b="1" dirty="0">
                <a:solidFill>
                  <a:schemeClr val="accent5"/>
                </a:solidFill>
              </a:rPr>
              <a:t>Sea Birds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GB" sz="3600" dirty="0"/>
              <a:t>Puffin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GB" sz="3600" dirty="0"/>
              <a:t>Penguin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GB" sz="3600" dirty="0"/>
              <a:t>Albatross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46CCD9-794E-4CCD-BF19-6D07621B2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0D4E2C-C733-4387-BB49-8205A4984AD4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  <p:pic>
        <p:nvPicPr>
          <p:cNvPr id="9" name="Picture 1" descr="page1image25574048">
            <a:extLst>
              <a:ext uri="{FF2B5EF4-FFF2-40B4-BE49-F238E27FC236}">
                <a16:creationId xmlns:a16="http://schemas.microsoft.com/office/drawing/2014/main" id="{0CBA9FD7-5BEB-B141-873F-4E26F69D89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96748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3">
            <a:extLst>
              <a:ext uri="{FF2B5EF4-FFF2-40B4-BE49-F238E27FC236}">
                <a16:creationId xmlns:a16="http://schemas.microsoft.com/office/drawing/2014/main" id="{0611E086-D11F-4706-8D18-8171F60CF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0"/>
            <a:ext cx="10515600" cy="1325563"/>
          </a:xfrm>
        </p:spPr>
        <p:txBody>
          <a:bodyPr/>
          <a:lstStyle/>
          <a:p>
            <a:pPr algn="ctr" eaLnBrk="1" hangingPunct="1"/>
            <a:r>
              <a:rPr lang="en-GB" altLang="en-US" sz="5400" dirty="0"/>
              <a:t>Corals</a:t>
            </a:r>
          </a:p>
        </p:txBody>
      </p:sp>
      <p:sp>
        <p:nvSpPr>
          <p:cNvPr id="6147" name="TextBox 5">
            <a:extLst>
              <a:ext uri="{FF2B5EF4-FFF2-40B4-BE49-F238E27FC236}">
                <a16:creationId xmlns:a16="http://schemas.microsoft.com/office/drawing/2014/main" id="{13FD6624-4315-4A64-A9D2-98F6AD8FF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077913"/>
            <a:ext cx="12192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600" dirty="0"/>
              <a:t>Corals are invertebrates and have no backbone.     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600" dirty="0"/>
              <a:t>There are two types Soft Coral and Hard Coral </a:t>
            </a:r>
          </a:p>
        </p:txBody>
      </p:sp>
      <p:pic>
        <p:nvPicPr>
          <p:cNvPr id="6148" name="Picture 6">
            <a:extLst>
              <a:ext uri="{FF2B5EF4-FFF2-40B4-BE49-F238E27FC236}">
                <a16:creationId xmlns:a16="http://schemas.microsoft.com/office/drawing/2014/main" id="{A22FDF85-3921-42D2-8C55-005B362D36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825" y="2644775"/>
            <a:ext cx="464820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7">
            <a:extLst>
              <a:ext uri="{FF2B5EF4-FFF2-40B4-BE49-F238E27FC236}">
                <a16:creationId xmlns:a16="http://schemas.microsoft.com/office/drawing/2014/main" id="{762DF1D6-5B14-4EDB-82D6-6B5353480D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644775"/>
            <a:ext cx="4427538" cy="332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A916E15-B375-4B4F-87EE-2EEE53E6A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92F354-3C4B-44EA-A59D-CFBAB9FF4094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  <p:pic>
        <p:nvPicPr>
          <p:cNvPr id="8" name="Picture 1" descr="page1image25574048">
            <a:extLst>
              <a:ext uri="{FF2B5EF4-FFF2-40B4-BE49-F238E27FC236}">
                <a16:creationId xmlns:a16="http://schemas.microsoft.com/office/drawing/2014/main" id="{04DA0194-258A-A54B-837E-B18FA8327F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96748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2">
            <a:extLst>
              <a:ext uri="{FF2B5EF4-FFF2-40B4-BE49-F238E27FC236}">
                <a16:creationId xmlns:a16="http://schemas.microsoft.com/office/drawing/2014/main" id="{0933D516-BB8D-40B7-BD2E-1805B6E51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225" y="-41275"/>
            <a:ext cx="10515600" cy="1325563"/>
          </a:xfrm>
        </p:spPr>
        <p:txBody>
          <a:bodyPr/>
          <a:lstStyle/>
          <a:p>
            <a:pPr algn="ctr" eaLnBrk="1" hangingPunct="1"/>
            <a:r>
              <a:rPr lang="en-GB" altLang="en-US" sz="5400" dirty="0"/>
              <a:t>Annelids</a:t>
            </a:r>
          </a:p>
        </p:txBody>
      </p:sp>
      <p:sp>
        <p:nvSpPr>
          <p:cNvPr id="7171" name="TextBox 4">
            <a:extLst>
              <a:ext uri="{FF2B5EF4-FFF2-40B4-BE49-F238E27FC236}">
                <a16:creationId xmlns:a16="http://schemas.microsoft.com/office/drawing/2014/main" id="{B9D5D2D3-39D2-43A7-8142-E8FB8D850B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3975" y="989013"/>
            <a:ext cx="12192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600" dirty="0"/>
              <a:t>Annelids are Sea Worms.    They do not have a skeleton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600" dirty="0"/>
              <a:t> but can live in tubes which they make in the hard coral.  </a:t>
            </a:r>
          </a:p>
        </p:txBody>
      </p:sp>
      <p:sp>
        <p:nvSpPr>
          <p:cNvPr id="7172" name="TextBox 6">
            <a:extLst>
              <a:ext uri="{FF2B5EF4-FFF2-40B4-BE49-F238E27FC236}">
                <a16:creationId xmlns:a16="http://schemas.microsoft.com/office/drawing/2014/main" id="{25150016-A374-45DF-94FC-EF859572CA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226559"/>
            <a:ext cx="121920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/>
              <a:t>Christmas Tree worm                                           Duster worm</a:t>
            </a:r>
          </a:p>
        </p:txBody>
      </p:sp>
      <p:pic>
        <p:nvPicPr>
          <p:cNvPr id="7173" name="Picture 11">
            <a:extLst>
              <a:ext uri="{FF2B5EF4-FFF2-40B4-BE49-F238E27FC236}">
                <a16:creationId xmlns:a16="http://schemas.microsoft.com/office/drawing/2014/main" id="{B0429075-0283-4DA6-A35D-A556EBC307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38" y="2786063"/>
            <a:ext cx="4630737" cy="347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2">
            <a:extLst>
              <a:ext uri="{FF2B5EF4-FFF2-40B4-BE49-F238E27FC236}">
                <a16:creationId xmlns:a16="http://schemas.microsoft.com/office/drawing/2014/main" id="{5037DADF-08A6-4E26-81A9-875B154924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8083" y="2786063"/>
            <a:ext cx="2375942" cy="358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6314CF-1A0E-49A8-BAED-1A94CC4D4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92F354-3C4B-44EA-A59D-CFBAB9FF4094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  <p:pic>
        <p:nvPicPr>
          <p:cNvPr id="9" name="Picture 1" descr="page1image25574048">
            <a:extLst>
              <a:ext uri="{FF2B5EF4-FFF2-40B4-BE49-F238E27FC236}">
                <a16:creationId xmlns:a16="http://schemas.microsoft.com/office/drawing/2014/main" id="{CD18382D-F3BE-C747-8A7E-05B08C22EF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96748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2">
            <a:extLst>
              <a:ext uri="{FF2B5EF4-FFF2-40B4-BE49-F238E27FC236}">
                <a16:creationId xmlns:a16="http://schemas.microsoft.com/office/drawing/2014/main" id="{8790A27B-FAC4-489E-A5DE-46BDE3E4E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225" y="0"/>
            <a:ext cx="10515600" cy="1325563"/>
          </a:xfrm>
        </p:spPr>
        <p:txBody>
          <a:bodyPr/>
          <a:lstStyle/>
          <a:p>
            <a:pPr algn="ctr" eaLnBrk="1" hangingPunct="1"/>
            <a:r>
              <a:rPr lang="en-GB" altLang="en-US" sz="5400" dirty="0"/>
              <a:t>Echinoderms</a:t>
            </a:r>
          </a:p>
        </p:txBody>
      </p:sp>
      <p:sp>
        <p:nvSpPr>
          <p:cNvPr id="8195" name="TextBox 4">
            <a:extLst>
              <a:ext uri="{FF2B5EF4-FFF2-40B4-BE49-F238E27FC236}">
                <a16:creationId xmlns:a16="http://schemas.microsoft.com/office/drawing/2014/main" id="{2455C922-E0C5-4B45-8802-251DEC87CD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137169"/>
            <a:ext cx="1128129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600" dirty="0"/>
              <a:t>Some Echinoderms have an inside shell but none of them have a backbone.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600" dirty="0"/>
              <a:t>You can only find Echinoderms in the Sea.  </a:t>
            </a:r>
          </a:p>
        </p:txBody>
      </p:sp>
      <p:sp>
        <p:nvSpPr>
          <p:cNvPr id="8196" name="TextBox 6">
            <a:extLst>
              <a:ext uri="{FF2B5EF4-FFF2-40B4-BE49-F238E27FC236}">
                <a16:creationId xmlns:a16="http://schemas.microsoft.com/office/drawing/2014/main" id="{58B7B59A-660B-48B7-B61C-323C1F1BC2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219768"/>
            <a:ext cx="118872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/>
              <a:t>Starfish                    Sea Urchin                                 Sea Cucumber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/>
              <a:t>   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dirty="0"/>
          </a:p>
        </p:txBody>
      </p:sp>
      <p:pic>
        <p:nvPicPr>
          <p:cNvPr id="8197" name="Picture 3">
            <a:extLst>
              <a:ext uri="{FF2B5EF4-FFF2-40B4-BE49-F238E27FC236}">
                <a16:creationId xmlns:a16="http://schemas.microsoft.com/office/drawing/2014/main" id="{13A5656C-E384-40D8-BAC7-2F4B26A198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0" t="11111" r="12740" b="29683"/>
          <a:stretch>
            <a:fillRect/>
          </a:stretch>
        </p:blipFill>
        <p:spPr bwMode="auto">
          <a:xfrm>
            <a:off x="7464941" y="3773129"/>
            <a:ext cx="4121150" cy="2478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5">
            <a:extLst>
              <a:ext uri="{FF2B5EF4-FFF2-40B4-BE49-F238E27FC236}">
                <a16:creationId xmlns:a16="http://schemas.microsoft.com/office/drawing/2014/main" id="{C74F0A76-810B-4328-8303-4BE29D2139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431" y="3773129"/>
            <a:ext cx="3265488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12">
            <a:extLst>
              <a:ext uri="{FF2B5EF4-FFF2-40B4-BE49-F238E27FC236}">
                <a16:creationId xmlns:a16="http://schemas.microsoft.com/office/drawing/2014/main" id="{0AF34EE4-ACEA-4C5B-BE2C-BC38FBEDD9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773130"/>
            <a:ext cx="3265488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3C40020-B7D6-49C9-A0B7-878E30D02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92F354-3C4B-44EA-A59D-CFBAB9FF4094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  <p:pic>
        <p:nvPicPr>
          <p:cNvPr id="10" name="Picture 1" descr="page1image25574048">
            <a:extLst>
              <a:ext uri="{FF2B5EF4-FFF2-40B4-BE49-F238E27FC236}">
                <a16:creationId xmlns:a16="http://schemas.microsoft.com/office/drawing/2014/main" id="{68AC620F-E1DC-4C4E-BDCD-1A935019D5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96748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>
            <a:extLst>
              <a:ext uri="{FF2B5EF4-FFF2-40B4-BE49-F238E27FC236}">
                <a16:creationId xmlns:a16="http://schemas.microsoft.com/office/drawing/2014/main" id="{D27259CB-A45F-42BE-B5EC-1007B84DEB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2" t="15472" r="11868" b="18611"/>
          <a:stretch>
            <a:fillRect/>
          </a:stretch>
        </p:blipFill>
        <p:spPr bwMode="auto">
          <a:xfrm>
            <a:off x="6302375" y="3484522"/>
            <a:ext cx="2481263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itle 2">
            <a:extLst>
              <a:ext uri="{FF2B5EF4-FFF2-40B4-BE49-F238E27FC236}">
                <a16:creationId xmlns:a16="http://schemas.microsoft.com/office/drawing/2014/main" id="{8F1B8BC5-1B85-45FC-B738-3A0B39B9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234" y="12283"/>
            <a:ext cx="10515600" cy="1325563"/>
          </a:xfrm>
        </p:spPr>
        <p:txBody>
          <a:bodyPr/>
          <a:lstStyle/>
          <a:p>
            <a:pPr algn="ctr" eaLnBrk="1" hangingPunct="1"/>
            <a:r>
              <a:rPr lang="en-GB" altLang="en-US" sz="5400" dirty="0"/>
              <a:t>Molluscs</a:t>
            </a:r>
          </a:p>
        </p:txBody>
      </p:sp>
      <p:sp>
        <p:nvSpPr>
          <p:cNvPr id="9220" name="TextBox 4">
            <a:extLst>
              <a:ext uri="{FF2B5EF4-FFF2-40B4-BE49-F238E27FC236}">
                <a16:creationId xmlns:a16="http://schemas.microsoft.com/office/drawing/2014/main" id="{1B498A51-62D2-4C4C-9107-0DE5983BF2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64" y="914400"/>
            <a:ext cx="1131718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600" dirty="0"/>
              <a:t>Molluscs do not have a skeleton (invertebrates).   There are hundreds of types of mollusc.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600" dirty="0"/>
              <a:t>Here are just a few.  </a:t>
            </a:r>
          </a:p>
        </p:txBody>
      </p:sp>
      <p:sp>
        <p:nvSpPr>
          <p:cNvPr id="9221" name="TextBox 6">
            <a:extLst>
              <a:ext uri="{FF2B5EF4-FFF2-40B4-BE49-F238E27FC236}">
                <a16:creationId xmlns:a16="http://schemas.microsoft.com/office/drawing/2014/main" id="{54F9684E-1FCA-48CC-A953-28BB510BE4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000" y="3007478"/>
            <a:ext cx="121920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/>
              <a:t>Crab                          Clam                           Octopus                        Sea Slug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dirty="0"/>
          </a:p>
        </p:txBody>
      </p:sp>
      <p:pic>
        <p:nvPicPr>
          <p:cNvPr id="9222" name="Picture 7">
            <a:extLst>
              <a:ext uri="{FF2B5EF4-FFF2-40B4-BE49-F238E27FC236}">
                <a16:creationId xmlns:a16="http://schemas.microsoft.com/office/drawing/2014/main" id="{22CA8BB2-F94E-4A00-BDEA-5FC99BA888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07" t="25893" r="9686" b="20357"/>
          <a:stretch>
            <a:fillRect/>
          </a:stretch>
        </p:blipFill>
        <p:spPr bwMode="auto">
          <a:xfrm>
            <a:off x="3211513" y="3484521"/>
            <a:ext cx="275590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9">
            <a:extLst>
              <a:ext uri="{FF2B5EF4-FFF2-40B4-BE49-F238E27FC236}">
                <a16:creationId xmlns:a16="http://schemas.microsoft.com/office/drawing/2014/main" id="{6EEEFEAC-E668-4E9D-A6A2-3A5C286C9F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275" y="3486150"/>
            <a:ext cx="2925763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DCBADB-1962-4569-ABDF-CBFCB7D72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92F354-3C4B-44EA-A59D-CFBAB9FF4094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7DFF29-F671-4D66-A38C-BF44C4A090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1" y="3484521"/>
            <a:ext cx="2819623" cy="1577777"/>
          </a:xfrm>
          <a:prstGeom prst="rect">
            <a:avLst/>
          </a:prstGeom>
        </p:spPr>
      </p:pic>
      <p:pic>
        <p:nvPicPr>
          <p:cNvPr id="11" name="Picture 1" descr="page1image25574048">
            <a:extLst>
              <a:ext uri="{FF2B5EF4-FFF2-40B4-BE49-F238E27FC236}">
                <a16:creationId xmlns:a16="http://schemas.microsoft.com/office/drawing/2014/main" id="{6B54800C-0162-444B-8A7B-1E8B4E20E4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96748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4">
            <a:extLst>
              <a:ext uri="{FF2B5EF4-FFF2-40B4-BE49-F238E27FC236}">
                <a16:creationId xmlns:a16="http://schemas.microsoft.com/office/drawing/2014/main" id="{F21769AD-5F4E-468F-8B29-33640EA4C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altLang="en-US" sz="5400" b="1" dirty="0"/>
              <a:t>Fish (Vertebrate)</a:t>
            </a:r>
          </a:p>
        </p:txBody>
      </p:sp>
      <p:pic>
        <p:nvPicPr>
          <p:cNvPr id="10243" name="Picture 6">
            <a:extLst>
              <a:ext uri="{FF2B5EF4-FFF2-40B4-BE49-F238E27FC236}">
                <a16:creationId xmlns:a16="http://schemas.microsoft.com/office/drawing/2014/main" id="{993F998C-D17D-4DFF-BBD4-0F3AC52D13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2175" y="206375"/>
            <a:ext cx="3038475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Box 7">
            <a:extLst>
              <a:ext uri="{FF2B5EF4-FFF2-40B4-BE49-F238E27FC236}">
                <a16:creationId xmlns:a16="http://schemas.microsoft.com/office/drawing/2014/main" id="{E38EF545-FD0A-429A-8B32-928CBEA7D8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219" y="2356743"/>
            <a:ext cx="1113631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/>
              <a:t>Sharks                             Rays                  Moray Eels                     Butterfly fish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dirty="0"/>
          </a:p>
        </p:txBody>
      </p:sp>
      <p:pic>
        <p:nvPicPr>
          <p:cNvPr id="10245" name="Picture 8">
            <a:extLst>
              <a:ext uri="{FF2B5EF4-FFF2-40B4-BE49-F238E27FC236}">
                <a16:creationId xmlns:a16="http://schemas.microsoft.com/office/drawing/2014/main" id="{DEE9E9BA-3CEC-452D-8A6B-966D857CB6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9" t="24921" r="18690" b="20000"/>
          <a:stretch>
            <a:fillRect/>
          </a:stretch>
        </p:blipFill>
        <p:spPr bwMode="auto">
          <a:xfrm rot="557000">
            <a:off x="122607" y="3197225"/>
            <a:ext cx="2922588" cy="175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9">
            <a:extLst>
              <a:ext uri="{FF2B5EF4-FFF2-40B4-BE49-F238E27FC236}">
                <a16:creationId xmlns:a16="http://schemas.microsoft.com/office/drawing/2014/main" id="{AFD091E4-5527-495B-8B87-F9A12BD160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785" y="3103563"/>
            <a:ext cx="2358104" cy="22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10">
            <a:extLst>
              <a:ext uri="{FF2B5EF4-FFF2-40B4-BE49-F238E27FC236}">
                <a16:creationId xmlns:a16="http://schemas.microsoft.com/office/drawing/2014/main" id="{E7CEEFD2-ACD1-460D-94B7-A60D8DBAF9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6" t="25397" r="8517" b="28413"/>
          <a:stretch>
            <a:fillRect/>
          </a:stretch>
        </p:blipFill>
        <p:spPr bwMode="auto">
          <a:xfrm>
            <a:off x="8568149" y="3074988"/>
            <a:ext cx="2982501" cy="22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11">
            <a:extLst>
              <a:ext uri="{FF2B5EF4-FFF2-40B4-BE49-F238E27FC236}">
                <a16:creationId xmlns:a16="http://schemas.microsoft.com/office/drawing/2014/main" id="{746A1199-ADED-41FF-87B7-905BAAF320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2" t="14761" r="3914" b="29681"/>
          <a:stretch>
            <a:fillRect/>
          </a:stretch>
        </p:blipFill>
        <p:spPr bwMode="auto">
          <a:xfrm>
            <a:off x="5472113" y="2992438"/>
            <a:ext cx="2809446" cy="23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ED21887-CB1A-4FEE-AD28-AEE638B62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92F354-3C4B-44EA-A59D-CFBAB9FF4094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  <p:pic>
        <p:nvPicPr>
          <p:cNvPr id="11" name="Picture 1" descr="page1image25574048">
            <a:extLst>
              <a:ext uri="{FF2B5EF4-FFF2-40B4-BE49-F238E27FC236}">
                <a16:creationId xmlns:a16="http://schemas.microsoft.com/office/drawing/2014/main" id="{48C4689B-06E7-3E47-BADA-6C9B52A1FD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96748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3B5C0A73-92F4-4668-A82E-BEDE7F1CB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altLang="en-US" sz="5400" b="1" dirty="0"/>
              <a:t>Reptiles (Vertebrate)</a:t>
            </a:r>
          </a:p>
        </p:txBody>
      </p:sp>
      <p:pic>
        <p:nvPicPr>
          <p:cNvPr id="11267" name="Picture 2">
            <a:extLst>
              <a:ext uri="{FF2B5EF4-FFF2-40B4-BE49-F238E27FC236}">
                <a16:creationId xmlns:a16="http://schemas.microsoft.com/office/drawing/2014/main" id="{A1EEF9AB-830E-4056-B994-907761B96F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7038" y="47625"/>
            <a:ext cx="2665412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>
            <a:extLst>
              <a:ext uri="{FF2B5EF4-FFF2-40B4-BE49-F238E27FC236}">
                <a16:creationId xmlns:a16="http://schemas.microsoft.com/office/drawing/2014/main" id="{AD40AEF8-D7D3-41D9-8CF4-628651ED45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563" y="2862263"/>
            <a:ext cx="2501900" cy="333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>
            <a:extLst>
              <a:ext uri="{FF2B5EF4-FFF2-40B4-BE49-F238E27FC236}">
                <a16:creationId xmlns:a16="http://schemas.microsoft.com/office/drawing/2014/main" id="{8C42F33E-590F-4DAF-96FE-71BB7CF465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817563"/>
            <a:ext cx="2849563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>
            <a:extLst>
              <a:ext uri="{FF2B5EF4-FFF2-40B4-BE49-F238E27FC236}">
                <a16:creationId xmlns:a16="http://schemas.microsoft.com/office/drawing/2014/main" id="{7A887392-2BC2-43C7-9FE1-EABF382E0A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9" t="23810" r="9763" b="13492"/>
          <a:stretch>
            <a:fillRect/>
          </a:stretch>
        </p:blipFill>
        <p:spPr bwMode="auto">
          <a:xfrm>
            <a:off x="5341938" y="3271838"/>
            <a:ext cx="4978400" cy="292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AF73128-784B-49A8-9790-E17F72196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92F354-3C4B-44EA-A59D-CFBAB9FF4094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  <p:pic>
        <p:nvPicPr>
          <p:cNvPr id="9" name="Picture 1" descr="page1image25574048">
            <a:extLst>
              <a:ext uri="{FF2B5EF4-FFF2-40B4-BE49-F238E27FC236}">
                <a16:creationId xmlns:a16="http://schemas.microsoft.com/office/drawing/2014/main" id="{508D2E74-60C1-1E44-90EB-393BBCE6F9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96748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281</Words>
  <Application>Microsoft Macintosh PowerPoint</Application>
  <PresentationFormat>Widescreen</PresentationFormat>
  <Paragraphs>101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Office Theme</vt:lpstr>
      <vt:lpstr>Animals that live in the ocean</vt:lpstr>
      <vt:lpstr>Animal Kingdom</vt:lpstr>
      <vt:lpstr>PowerPoint Presentation</vt:lpstr>
      <vt:lpstr>Corals</vt:lpstr>
      <vt:lpstr>Annelids</vt:lpstr>
      <vt:lpstr>Echinoderms</vt:lpstr>
      <vt:lpstr>Molluscs</vt:lpstr>
      <vt:lpstr>Fish (Vertebrate)</vt:lpstr>
      <vt:lpstr>Reptiles (Vertebrate)</vt:lpstr>
      <vt:lpstr>Mammals (Vertebrate)</vt:lpstr>
      <vt:lpstr>Sea Bird  (Vertebrate)</vt:lpstr>
      <vt:lpstr>Where do most animals live .. in the  ocean or on land?</vt:lpstr>
      <vt:lpstr>Where do most animals live .. in the  ocean on on land?</vt:lpstr>
      <vt:lpstr>© Ocean World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Creatures that live in the sea</dc:title>
  <dc:creator>Gloria Barnett</dc:creator>
  <cp:lastModifiedBy>Gloria Barnett</cp:lastModifiedBy>
  <cp:revision>38</cp:revision>
  <dcterms:created xsi:type="dcterms:W3CDTF">2014-09-23T04:59:13Z</dcterms:created>
  <dcterms:modified xsi:type="dcterms:W3CDTF">2019-03-02T12:53:14Z</dcterms:modified>
</cp:coreProperties>
</file>