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2" r:id="rId14"/>
    <p:sldId id="274" r:id="rId15"/>
    <p:sldId id="275" r:id="rId16"/>
    <p:sldId id="276" r:id="rId17"/>
    <p:sldId id="280" r:id="rId18"/>
    <p:sldId id="277" r:id="rId19"/>
    <p:sldId id="278" r:id="rId20"/>
    <p:sldId id="281" r:id="rId21"/>
    <p:sldId id="291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48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216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DFD67D-D614-4AAF-9ACF-F15F2F4DDD55}" type="datetimeFigureOut">
              <a:rPr lang="en-GB" smtClean="0"/>
              <a:t>11/04/2019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37D63B-692F-4467-929C-BAF486ED32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0263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>
            <a:extLst>
              <a:ext uri="{FF2B5EF4-FFF2-40B4-BE49-F238E27FC236}">
                <a16:creationId xmlns:a16="http://schemas.microsoft.com/office/drawing/2014/main" id="{E2116F74-14C4-FC42-85FE-80FFAF1A331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0" name="Notes Placeholder 2">
            <a:extLst>
              <a:ext uri="{FF2B5EF4-FFF2-40B4-BE49-F238E27FC236}">
                <a16:creationId xmlns:a16="http://schemas.microsoft.com/office/drawing/2014/main" id="{8F37260B-DDD4-5C4E-8700-AFE01546A3B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/>
          </a:p>
        </p:txBody>
      </p:sp>
      <p:sp>
        <p:nvSpPr>
          <p:cNvPr id="27651" name="Slide Number Placeholder 3">
            <a:extLst>
              <a:ext uri="{FF2B5EF4-FFF2-40B4-BE49-F238E27FC236}">
                <a16:creationId xmlns:a16="http://schemas.microsoft.com/office/drawing/2014/main" id="{7A09CCBB-8F70-AC49-B27B-C44780972D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D308420-0497-CD4B-BBF1-DB7A53939A41}" type="slidenum">
              <a:rPr lang="en-GB" altLang="en-US" smtClean="0">
                <a:latin typeface="Calibri" panose="020F0502020204030204" pitchFamily="34" charset="0"/>
              </a:rPr>
              <a:pPr/>
              <a:t>21</a:t>
            </a:fld>
            <a:endParaRPr lang="en-GB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228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F4D77A-BD17-4D0C-A2F6-8ADE525F02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A71F43-EAED-43FF-AE00-496A3935DD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6E4164-B5DF-4D1F-9B60-EDC27BBBC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C8BA1-8744-1C40-A124-4DA895E1630B}" type="datetime1">
              <a:rPr lang="en-GB" smtClean="0"/>
              <a:t>11/04/2019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FC93C-664B-4A6D-A9ED-5B04DAF0F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(c) Ocean World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6C72F0-B12E-49D5-924F-FBF35803F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9EE02-E679-4FDE-B40C-DEC9BDB99D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6911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AABA0-14CF-4C23-AEF9-AD448BFE3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9382E9-E52C-4D73-835E-8694412334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185969-EBD3-4FC6-886D-8BBB505AFB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D5F9E-DEBF-704C-B5C0-8EA34CF7473C}" type="datetime1">
              <a:rPr lang="en-GB" smtClean="0"/>
              <a:t>11/04/2019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26C206-6D2E-409F-821F-EFB015295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(c) Ocean World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181005-188B-47ED-A7EB-D2D4215F9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9EE02-E679-4FDE-B40C-DEC9BDB99D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0404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D713B7D-0A8D-4BAB-B9AB-8A705A1C38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7FDB34-C8C1-41F4-9553-F8F4AAAEF8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AC1991-3E29-443B-8E01-E64FE9ED7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86304-164D-F046-A353-21D0F841994F}" type="datetime1">
              <a:rPr lang="en-GB" smtClean="0"/>
              <a:t>11/04/2019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E8A1D7-6554-49A2-816E-08E36BEAA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(c) Ocean World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F0D09-96B1-4020-890F-6E475ADD5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9EE02-E679-4FDE-B40C-DEC9BDB99D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4182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CC3526-ADAB-4963-BF1A-751B53559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7D00B9-DA9D-403E-9968-1AE388F52E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3B3217-DB99-4E23-AD9E-97F491B23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17C24-38D3-2E4A-AF91-1A3F0BE952DD}" type="datetime1">
              <a:rPr lang="en-GB" smtClean="0"/>
              <a:t>11/04/2019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50FE9C-31F6-48EB-AC6B-AA3F39B91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(c) Ocean World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8A8960-E0F8-40F8-A210-D53285A1E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9EE02-E679-4FDE-B40C-DEC9BDB99D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0995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DCF63-35A4-41EE-B022-D5D3BC73F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F429FE-ECD4-42FD-9FF4-DA5697F7F5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BBDD16-AD9A-4FE7-A866-98BB14BF03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0D7FB-600C-884F-9C3D-8A2D068CEEC0}" type="datetime1">
              <a:rPr lang="en-GB" smtClean="0"/>
              <a:t>11/04/2019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2A1746-BA74-4363-921A-B843539DF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(c) Ocean World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521DA9-A537-4A72-920A-BB2C26983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9EE02-E679-4FDE-B40C-DEC9BDB99D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3051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0B2FF7-E6E5-4A5D-9BD7-5251FCA992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E5E6C8-21E4-4C16-AC63-37C16EE8E9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5836EF-F693-410B-9CA0-CF2996C058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EE210E-6DC5-40EB-86FB-A592BB77C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1887-23C3-8B45-A958-87BF704ACF4A}" type="datetime1">
              <a:rPr lang="en-GB" smtClean="0"/>
              <a:t>11/04/2019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06C02D-7A69-4837-9BC2-E18EC1103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(c) Ocean World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AA97B7-C0D3-4188-A575-FE43EA8C3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9EE02-E679-4FDE-B40C-DEC9BDB99D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2632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BADA5-E28A-476C-9BBF-0F25BB70E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1E1AF8-30C4-447A-9BE4-6E7F053F18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B449E4-C145-42E3-98D0-98AFE647CA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9B3309-5A33-4A5F-8D4F-E079C7C6E2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679187-1FFB-4B0C-A010-F92F1DD4A8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7DECE10-F55C-4A3E-AC4E-3043A828E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7913-3D6B-C944-B31B-B7D81559DB93}" type="datetime1">
              <a:rPr lang="en-GB" smtClean="0"/>
              <a:t>11/04/2019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366E2B-7F95-47E9-BA84-2C97DFFA5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(c) Ocean World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7672F4-71E8-482D-9553-B232B14E4B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9EE02-E679-4FDE-B40C-DEC9BDB99D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8625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B04E77-C0DE-45EF-9E18-B7E42C52F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1D1CD7-484A-4241-A9CB-CA2EF832AA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50C4-3492-5249-AA62-7D1DB6D7A6AC}" type="datetime1">
              <a:rPr lang="en-GB" smtClean="0"/>
              <a:t>11/04/2019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5C362E-66F4-4194-B544-F95186366E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(c) Ocean World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62F132C-9780-477E-BF6A-0A4E7EC19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9EE02-E679-4FDE-B40C-DEC9BDB99D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8144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2AAA50-2FE0-4ACE-A9F6-CFA12319A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AF1BB-E863-BF4F-AD03-24D186C73135}" type="datetime1">
              <a:rPr lang="en-GB" smtClean="0"/>
              <a:t>11/04/2019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E0BC76-6D34-49A9-BBAA-2986C185D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(c) Ocean World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EEC83F-88C0-4000-9B37-AA41746D5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9EE02-E679-4FDE-B40C-DEC9BDB99D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174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C2BEF0-FC7A-42C6-B447-F39C429AE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9EAC36-A29D-4361-9BB8-9680D0CC15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8E73A1-368F-41A3-873C-7F015B94CC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3CC959-14C1-4094-8E05-202B2EBBA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D78F0-2749-8B4F-89DC-21B5E14F5337}" type="datetime1">
              <a:rPr lang="en-GB" smtClean="0"/>
              <a:t>11/04/2019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F79B31-70FB-49AE-8684-BEDEE0DFA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(c) Ocean World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36D758-E1F6-4E00-955F-7E361C9E0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9EE02-E679-4FDE-B40C-DEC9BDB99D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07784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16DCDA-3F12-4DD4-A93B-492205ED9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AD6A90-34F1-48E1-B4C5-5871078EBA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9A27A4-822D-4470-ABAA-97678AA2A3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46CC48-F3B7-4F1E-8635-25E609E40E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F2FBA-F248-374F-A6D2-CF5D66BEBDB9}" type="datetime1">
              <a:rPr lang="en-GB" smtClean="0"/>
              <a:t>11/04/2019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02A678-6C13-4731-BC2C-056125188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(c) Ocean World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722BAE-74E2-44B6-B45D-A57E49CA7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9EE02-E679-4FDE-B40C-DEC9BDB99D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3628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A84E24-22F3-494E-BBDC-B7D9A76B52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FFD9FE-5CEA-47B6-AF18-F80F5FE997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ADDB13-4C6D-4ACD-AEA2-3C92F493D5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B719E-870E-9C46-AC61-283FE59EAEA0}" type="datetime1">
              <a:rPr lang="en-GB" smtClean="0"/>
              <a:t>11/04/2019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8B6123-31FC-4C46-B692-5270EC3E74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(c) Ocean World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F84151-64AA-4F2E-A728-7F38A6F9B0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99EE02-E679-4FDE-B40C-DEC9BDB99D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521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animals.nationalgeographic.com/animals/enlarge/walrus-portrait_image.html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2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ti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/>
          </p:cNvSpPr>
          <p:nvPr/>
        </p:nvSpPr>
        <p:spPr bwMode="auto">
          <a:xfrm>
            <a:off x="1522413" y="1049338"/>
            <a:ext cx="8926512" cy="294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8100" tIns="38100" rIns="38100" bIns="38100"/>
          <a:lstStyle>
            <a:lvl1pPr marL="304800" indent="-304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sz="2600" b="1">
              <a:latin typeface="Lucida Grande"/>
              <a:ea typeface="Lucida Grande"/>
              <a:cs typeface="Lucida Grande"/>
              <a:sym typeface="Lucida Grande"/>
            </a:endParaRPr>
          </a:p>
          <a:p>
            <a:pPr algn="ctr"/>
            <a:endParaRPr lang="en-US" altLang="en-US" sz="3500">
              <a:solidFill>
                <a:srgbClr val="DD2067"/>
              </a:solidFill>
              <a:latin typeface="Lucida Grande"/>
              <a:ea typeface="Lucida Grande"/>
              <a:cs typeface="Lucida Grande"/>
              <a:sym typeface="Lucida Grande"/>
            </a:endParaRPr>
          </a:p>
          <a:p>
            <a:pPr algn="ctr"/>
            <a:endParaRPr lang="en-US" altLang="en-US" sz="3300">
              <a:solidFill>
                <a:srgbClr val="FF0000"/>
              </a:solidFill>
              <a:latin typeface="Comic Sans MS Bold" panose="030F0902030302020204" pitchFamily="66" charset="0"/>
              <a:ea typeface="Apple Chancery"/>
              <a:cs typeface="Apple Chancery"/>
              <a:sym typeface="Comic Sans MS Bold" panose="030F0902030302020204" pitchFamily="66" charset="0"/>
            </a:endParaRPr>
          </a:p>
          <a:p>
            <a:pPr algn="ctr"/>
            <a:endParaRPr lang="en-US" altLang="en-US" sz="1900">
              <a:latin typeface="Lucida Grande"/>
              <a:ea typeface="Lucida Grande"/>
              <a:cs typeface="Lucida Grande"/>
              <a:sym typeface="Lucida Grande"/>
            </a:endParaRPr>
          </a:p>
        </p:txBody>
      </p:sp>
      <p:sp>
        <p:nvSpPr>
          <p:cNvPr id="14339" name="Rectangle 2"/>
          <p:cNvSpPr>
            <a:spLocks/>
          </p:cNvSpPr>
          <p:nvPr/>
        </p:nvSpPr>
        <p:spPr bwMode="auto">
          <a:xfrm>
            <a:off x="8077200" y="6245225"/>
            <a:ext cx="21463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8100" tIns="38100" rIns="38100" bIns="3810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/>
            <a:endParaRPr lang="en-US" altLang="en-US" sz="1400" dirty="0">
              <a:latin typeface="Lucida Grande"/>
              <a:ea typeface="Lucida Grande"/>
              <a:cs typeface="Lucida Grande"/>
              <a:sym typeface="Lucida Grande"/>
            </a:endParaRPr>
          </a:p>
        </p:txBody>
      </p:sp>
      <p:sp>
        <p:nvSpPr>
          <p:cNvPr id="14342" name="Rectangle 5"/>
          <p:cNvSpPr>
            <a:spLocks/>
          </p:cNvSpPr>
          <p:nvPr/>
        </p:nvSpPr>
        <p:spPr bwMode="auto">
          <a:xfrm>
            <a:off x="5553410" y="2908300"/>
            <a:ext cx="6927811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5400" b="1" dirty="0">
                <a:solidFill>
                  <a:srgbClr val="DD2067"/>
                </a:solidFill>
                <a:latin typeface="Lucida Grande"/>
                <a:ea typeface="Lucida Grande"/>
                <a:cs typeface="Lucida Grande"/>
                <a:sym typeface="Lucida Grande"/>
              </a:rPr>
              <a:t>Adaptations of Marine Animals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3CCBDE8-5F70-441B-9A58-F0F7B21E43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46" y="1770430"/>
            <a:ext cx="5657423" cy="4453790"/>
          </a:xfrm>
          <a:prstGeom prst="rect">
            <a:avLst/>
          </a:prstGeom>
        </p:spPr>
      </p:pic>
      <p:pic>
        <p:nvPicPr>
          <p:cNvPr id="9" name="Picture 1" descr="page1image25574048">
            <a:extLst>
              <a:ext uri="{FF2B5EF4-FFF2-40B4-BE49-F238E27FC236}">
                <a16:creationId xmlns:a16="http://schemas.microsoft.com/office/drawing/2014/main" id="{7B9AD031-7ADE-414A-9340-F162DA8E1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295"/>
            <a:ext cx="37973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" descr="page1image25574048">
            <a:extLst>
              <a:ext uri="{FF2B5EF4-FFF2-40B4-BE49-F238E27FC236}">
                <a16:creationId xmlns:a16="http://schemas.microsoft.com/office/drawing/2014/main" id="{CFBAFFAC-6E39-9349-AE72-A9D1600CE3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98"/>
            <a:ext cx="37973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EFCFC52-10EE-DD42-845E-A0BD74F059A5}"/>
              </a:ext>
            </a:extLst>
          </p:cNvPr>
          <p:cNvSpPr/>
          <p:nvPr/>
        </p:nvSpPr>
        <p:spPr>
          <a:xfrm>
            <a:off x="328246" y="5947221"/>
            <a:ext cx="11977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/>
              <a:t>© Ocean World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A09E31-E299-FE43-A023-7D74F2F44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9EE02-E679-4FDE-B40C-DEC9BDB99D99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4372253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Hairy Angler"/>
          <p:cNvSpPr txBox="1"/>
          <p:nvPr/>
        </p:nvSpPr>
        <p:spPr>
          <a:xfrm>
            <a:off x="4074263" y="291188"/>
            <a:ext cx="4043471" cy="891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lnSpc>
                <a:spcPct val="90000"/>
              </a:lnSpc>
              <a:defRPr sz="54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Hairy Angler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B464EF-968A-454D-9158-738DB1FDA9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99" y="1214518"/>
            <a:ext cx="9332643" cy="564348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D998184-FF1D-48E6-9A58-A3728F9AD805}"/>
              </a:ext>
            </a:extLst>
          </p:cNvPr>
          <p:cNvSpPr txBox="1"/>
          <p:nvPr/>
        </p:nvSpPr>
        <p:spPr>
          <a:xfrm>
            <a:off x="112441" y="1007880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latin typeface="HelveticaNeueLT Pro 55 Roman" panose="020B0604020202020204" pitchFamily="34" charset="0"/>
              </a:rPr>
              <a:t>Vampire Squid</a:t>
            </a:r>
          </a:p>
        </p:txBody>
      </p:sp>
      <p:pic>
        <p:nvPicPr>
          <p:cNvPr id="8" name="Picture 1" descr="page1image25574048">
            <a:extLst>
              <a:ext uri="{FF2B5EF4-FFF2-40B4-BE49-F238E27FC236}">
                <a16:creationId xmlns:a16="http://schemas.microsoft.com/office/drawing/2014/main" id="{F1F7145E-5F0D-074A-9B99-C150C0392F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98"/>
            <a:ext cx="37973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1410B2-D8B9-E14D-8DC7-D18D319E8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9EE02-E679-4FDE-B40C-DEC9BDB99D99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25928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1103DA3-15B3-4513-BF79-9A29C2DAD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108" y="1551800"/>
            <a:ext cx="6057900" cy="5045030"/>
          </a:xfrm>
          <a:prstGeom prst="rect">
            <a:avLst/>
          </a:prstGeom>
        </p:spPr>
      </p:pic>
      <p:sp>
        <p:nvSpPr>
          <p:cNvPr id="199" name="Deep Sea Dragonfish"/>
          <p:cNvSpPr txBox="1">
            <a:spLocks noGrp="1"/>
          </p:cNvSpPr>
          <p:nvPr>
            <p:ph type="title"/>
          </p:nvPr>
        </p:nvSpPr>
        <p:spPr>
          <a:xfrm>
            <a:off x="-250046" y="1136822"/>
            <a:ext cx="10515601" cy="1325564"/>
          </a:xfrm>
          <a:prstGeom prst="rect">
            <a:avLst/>
          </a:prstGeom>
        </p:spPr>
        <p:txBody>
          <a:bodyPr/>
          <a:lstStyle>
            <a:lvl1pPr algn="ctr">
              <a:defRPr sz="54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rPr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Deep Sea </a:t>
            </a:r>
            <a:r>
              <a:rPr lang="en-GB"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Viper</a:t>
            </a:r>
            <a:r>
              <a:rPr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fish</a:t>
            </a:r>
          </a:p>
        </p:txBody>
      </p:sp>
      <p:pic>
        <p:nvPicPr>
          <p:cNvPr id="7" name="Picture 1" descr="page1image25574048">
            <a:extLst>
              <a:ext uri="{FF2B5EF4-FFF2-40B4-BE49-F238E27FC236}">
                <a16:creationId xmlns:a16="http://schemas.microsoft.com/office/drawing/2014/main" id="{BCEF0762-48E2-4F41-ACFD-45DF93CD11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98"/>
            <a:ext cx="37973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144021C-94FF-6242-AFE5-01623E64B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9EE02-E679-4FDE-B40C-DEC9BDB99D99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9515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Deep Sea Octopus"/>
          <p:cNvSpPr txBox="1">
            <a:spLocks noGrp="1"/>
          </p:cNvSpPr>
          <p:nvPr>
            <p:ph type="title"/>
          </p:nvPr>
        </p:nvSpPr>
        <p:spPr>
          <a:xfrm>
            <a:off x="507298" y="569870"/>
            <a:ext cx="11177404" cy="1325564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6000">
                <a:solidFill>
                  <a:srgbClr val="FFFFFF"/>
                </a:solidFill>
              </a:defRPr>
            </a:lvl1pPr>
          </a:lstStyle>
          <a:p>
            <a:r>
              <a:rPr sz="5400"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Deep Sea Octopus</a:t>
            </a:r>
          </a:p>
        </p:txBody>
      </p:sp>
      <p:pic>
        <p:nvPicPr>
          <p:cNvPr id="213" name="image.png" descr="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31428" y="1895434"/>
            <a:ext cx="6790171" cy="464347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6C8666B-232E-4EB1-BA24-FE67F7AEB1C7}"/>
              </a:ext>
            </a:extLst>
          </p:cNvPr>
          <p:cNvSpPr txBox="1"/>
          <p:nvPr/>
        </p:nvSpPr>
        <p:spPr>
          <a:xfrm>
            <a:off x="2831428" y="6445528"/>
            <a:ext cx="1806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© </a:t>
            </a:r>
            <a:r>
              <a:rPr lang="en-GB" sz="1600" dirty="0" err="1"/>
              <a:t>deepseanews</a:t>
            </a:r>
            <a:endParaRPr lang="en-GB" dirty="0"/>
          </a:p>
        </p:txBody>
      </p:sp>
      <p:pic>
        <p:nvPicPr>
          <p:cNvPr id="7" name="Picture 1" descr="page1image25574048">
            <a:extLst>
              <a:ext uri="{FF2B5EF4-FFF2-40B4-BE49-F238E27FC236}">
                <a16:creationId xmlns:a16="http://schemas.microsoft.com/office/drawing/2014/main" id="{8AF8063D-EF9B-5244-A9BF-6BEC5C776A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98"/>
            <a:ext cx="37973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9BED40-0AD7-214F-834B-592E246AF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9EE02-E679-4FDE-B40C-DEC9BDB99D99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83200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Adaptations of Mammals"/>
          <p:cNvSpPr txBox="1">
            <a:spLocks noGrp="1"/>
          </p:cNvSpPr>
          <p:nvPr>
            <p:ph type="title"/>
          </p:nvPr>
        </p:nvSpPr>
        <p:spPr>
          <a:xfrm>
            <a:off x="137214" y="293450"/>
            <a:ext cx="12047688" cy="1325564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5400">
                <a:solidFill>
                  <a:srgbClr val="FFFFFF"/>
                </a:solidFill>
              </a:defRPr>
            </a:lvl1pPr>
          </a:lstStyle>
          <a:p>
            <a:r>
              <a:rPr sz="4800"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Adaptations of Mammals</a:t>
            </a:r>
          </a:p>
        </p:txBody>
      </p:sp>
      <p:pic>
        <p:nvPicPr>
          <p:cNvPr id="254" name="image.jpg" descr="imag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31275" y="1325564"/>
            <a:ext cx="4681662" cy="3803861"/>
          </a:xfrm>
          <a:prstGeom prst="rect">
            <a:avLst/>
          </a:prstGeom>
          <a:ln w="12700">
            <a:miter lim="400000"/>
          </a:ln>
        </p:spPr>
      </p:pic>
      <p:pic>
        <p:nvPicPr>
          <p:cNvPr id="256" name="image.jpg" descr="image.jpg">
            <a:hlinkClick r:id="rId3"/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675478" y="1325564"/>
            <a:ext cx="5409461" cy="482187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3B696A4-6CAA-460D-BC30-F4E5EAE08986}"/>
              </a:ext>
            </a:extLst>
          </p:cNvPr>
          <p:cNvSpPr txBox="1"/>
          <p:nvPr/>
        </p:nvSpPr>
        <p:spPr>
          <a:xfrm>
            <a:off x="431275" y="5129425"/>
            <a:ext cx="1806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© </a:t>
            </a:r>
            <a:r>
              <a:rPr lang="en-GB" sz="1600" dirty="0"/>
              <a:t>factzoo.com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69B3672-5594-47B9-A706-0B14B7A2F54A}"/>
              </a:ext>
            </a:extLst>
          </p:cNvPr>
          <p:cNvSpPr txBox="1"/>
          <p:nvPr/>
        </p:nvSpPr>
        <p:spPr>
          <a:xfrm>
            <a:off x="5565799" y="6147442"/>
            <a:ext cx="2193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© </a:t>
            </a:r>
            <a:r>
              <a:rPr lang="en-GB" sz="1600" dirty="0" err="1"/>
              <a:t>nationaldigitallibrary</a:t>
            </a:r>
            <a:endParaRPr lang="en-GB" dirty="0"/>
          </a:p>
        </p:txBody>
      </p:sp>
      <p:pic>
        <p:nvPicPr>
          <p:cNvPr id="9" name="Picture 1" descr="page1image25574048">
            <a:extLst>
              <a:ext uri="{FF2B5EF4-FFF2-40B4-BE49-F238E27FC236}">
                <a16:creationId xmlns:a16="http://schemas.microsoft.com/office/drawing/2014/main" id="{A8777A4B-6788-3B45-AB72-08D71319FC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98"/>
            <a:ext cx="37973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8F13C2A-E5FD-4B4A-A18C-D93451CCE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9EE02-E679-4FDE-B40C-DEC9BDB99D99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26146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Birds &amp; Reptiles"/>
          <p:cNvSpPr txBox="1"/>
          <p:nvPr/>
        </p:nvSpPr>
        <p:spPr>
          <a:xfrm>
            <a:off x="6607967" y="976184"/>
            <a:ext cx="4005265" cy="142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lnSpc>
                <a:spcPct val="90000"/>
              </a:lnSpc>
              <a:defRPr sz="5400">
                <a:solidFill>
                  <a:srgbClr val="FFFFFF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pPr algn="ctr"/>
            <a:r>
              <a:rPr sz="4800"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Birds &amp; Reptiles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16D405-F552-4123-BAA0-E456A04C88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9" t="28943" r="19228"/>
          <a:stretch/>
        </p:blipFill>
        <p:spPr>
          <a:xfrm flipH="1">
            <a:off x="7511359" y="3059378"/>
            <a:ext cx="4412786" cy="33130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362640C-89BD-4D96-BC79-D4471E4F9F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55" y="976184"/>
            <a:ext cx="5804363" cy="259193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B8D0D02-FEF3-495B-B714-C12649562C54}"/>
              </a:ext>
            </a:extLst>
          </p:cNvPr>
          <p:cNvSpPr txBox="1"/>
          <p:nvPr/>
        </p:nvSpPr>
        <p:spPr>
          <a:xfrm>
            <a:off x="419098" y="3203880"/>
            <a:ext cx="2461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© </a:t>
            </a:r>
            <a:r>
              <a:rPr lang="en-GB" dirty="0" err="1"/>
              <a:t>jjharrison</a:t>
            </a:r>
            <a:r>
              <a:rPr lang="en-GB" dirty="0"/>
              <a:t> CC </a:t>
            </a:r>
            <a:r>
              <a:rPr lang="en-GB" sz="1600" dirty="0"/>
              <a:t>wiki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3CB3A2-55AB-456B-9E84-3D2C5C66784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4" t="30161" b="13216"/>
          <a:stretch/>
        </p:blipFill>
        <p:spPr>
          <a:xfrm>
            <a:off x="419099" y="3597384"/>
            <a:ext cx="6837735" cy="280515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D8875DB-5D56-4383-B3DA-2E846435E036}"/>
              </a:ext>
            </a:extLst>
          </p:cNvPr>
          <p:cNvSpPr txBox="1"/>
          <p:nvPr/>
        </p:nvSpPr>
        <p:spPr>
          <a:xfrm>
            <a:off x="465955" y="6039868"/>
            <a:ext cx="24610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© CC </a:t>
            </a:r>
            <a:r>
              <a:rPr lang="en-GB" sz="1100" dirty="0"/>
              <a:t>wiki</a:t>
            </a:r>
            <a:endParaRPr lang="en-GB" sz="12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E95130E-3551-4248-BB34-134E997B1577}"/>
              </a:ext>
            </a:extLst>
          </p:cNvPr>
          <p:cNvSpPr/>
          <p:nvPr/>
        </p:nvSpPr>
        <p:spPr>
          <a:xfrm>
            <a:off x="7511359" y="6022071"/>
            <a:ext cx="11977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/>
              <a:t>© Ocean World </a:t>
            </a:r>
          </a:p>
        </p:txBody>
      </p:sp>
      <p:pic>
        <p:nvPicPr>
          <p:cNvPr id="10" name="Picture 1" descr="page1image25574048">
            <a:extLst>
              <a:ext uri="{FF2B5EF4-FFF2-40B4-BE49-F238E27FC236}">
                <a16:creationId xmlns:a16="http://schemas.microsoft.com/office/drawing/2014/main" id="{D8A755BB-1F45-5144-917C-11D6629A4C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98"/>
            <a:ext cx="37973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E600FB2-3967-1340-B2B6-28BFF018F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9EE02-E679-4FDE-B40C-DEC9BDB99D99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88425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Island Life - Marine Iguanas"/>
          <p:cNvSpPr txBox="1">
            <a:spLocks noGrp="1"/>
          </p:cNvSpPr>
          <p:nvPr>
            <p:ph type="title"/>
          </p:nvPr>
        </p:nvSpPr>
        <p:spPr>
          <a:xfrm>
            <a:off x="164428" y="695739"/>
            <a:ext cx="11802981" cy="1325564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6000">
                <a:solidFill>
                  <a:srgbClr val="FFFFFF"/>
                </a:solidFill>
              </a:defRPr>
            </a:lvl1pPr>
          </a:lstStyle>
          <a:p>
            <a:r>
              <a:rPr sz="4800"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Island Life - Marine Iguanas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C1CEE1-AE22-4BA1-816A-250986C9AE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9216" y="1877097"/>
            <a:ext cx="6653407" cy="447925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3ABBCF6-729A-4BFD-A9D1-D73033D08315}"/>
              </a:ext>
            </a:extLst>
          </p:cNvPr>
          <p:cNvSpPr/>
          <p:nvPr/>
        </p:nvSpPr>
        <p:spPr>
          <a:xfrm>
            <a:off x="2739216" y="6023761"/>
            <a:ext cx="11977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/>
              <a:t>© Ocean World </a:t>
            </a:r>
          </a:p>
        </p:txBody>
      </p:sp>
      <p:pic>
        <p:nvPicPr>
          <p:cNvPr id="6" name="Picture 1" descr="page1image25574048">
            <a:extLst>
              <a:ext uri="{FF2B5EF4-FFF2-40B4-BE49-F238E27FC236}">
                <a16:creationId xmlns:a16="http://schemas.microsoft.com/office/drawing/2014/main" id="{E0CB7FF8-D451-244E-B6E6-0439A3CFF5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98"/>
            <a:ext cx="37973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3FCE5E-FA66-2B4F-8069-7A34640CC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9EE02-E679-4FDE-B40C-DEC9BDB99D99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73021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image.png" descr="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92262" y="2060086"/>
            <a:ext cx="9007476" cy="468789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SHAPE…"/>
          <p:cNvSpPr txBox="1">
            <a:spLocks noGrp="1"/>
          </p:cNvSpPr>
          <p:nvPr>
            <p:ph type="title"/>
          </p:nvPr>
        </p:nvSpPr>
        <p:spPr>
          <a:xfrm>
            <a:off x="0" y="455127"/>
            <a:ext cx="12192000" cy="1860884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defTabSz="621791">
              <a:defRPr sz="4000">
                <a:solidFill>
                  <a:srgbClr val="FFFFFF"/>
                </a:solidFill>
              </a:defRPr>
            </a:pPr>
            <a:r>
              <a:rPr sz="4800"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SHAPE </a:t>
            </a:r>
          </a:p>
          <a:p>
            <a:pPr algn="ctr" defTabSz="621791">
              <a:defRPr sz="4000">
                <a:solidFill>
                  <a:srgbClr val="FFFFFF"/>
                </a:solidFill>
              </a:defRPr>
            </a:pPr>
            <a:r>
              <a:rPr sz="4800"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Are all fish -</a:t>
            </a:r>
            <a:r>
              <a:rPr lang="en-GB" sz="4800"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 </a:t>
            </a:r>
            <a:r>
              <a:rPr sz="4800"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fish shaped???</a:t>
            </a:r>
          </a:p>
        </p:txBody>
      </p:sp>
      <p:pic>
        <p:nvPicPr>
          <p:cNvPr id="5" name="Picture 1" descr="page1image25574048">
            <a:extLst>
              <a:ext uri="{FF2B5EF4-FFF2-40B4-BE49-F238E27FC236}">
                <a16:creationId xmlns:a16="http://schemas.microsoft.com/office/drawing/2014/main" id="{BC04E139-D5DC-BF47-A9F4-EBEB19556E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98"/>
            <a:ext cx="37973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E12FAA1-FD67-2A49-84DA-83CF034B1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9EE02-E679-4FDE-B40C-DEC9BDB99D99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90991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874944-3DC4-4D39-9E34-A7A52C049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7200" dirty="0"/>
              <a:t>Flatfish</a:t>
            </a:r>
            <a:r>
              <a:rPr lang="en-GB" sz="5400" b="1" dirty="0">
                <a:highlight>
                  <a:srgbClr val="FFFF00"/>
                </a:highlight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C91004E-B5D3-4D33-99D5-3F79282647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8651" y="1690688"/>
            <a:ext cx="5834697" cy="437715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C275E25-A337-430E-A399-E60282535D2D}"/>
              </a:ext>
            </a:extLst>
          </p:cNvPr>
          <p:cNvSpPr/>
          <p:nvPr/>
        </p:nvSpPr>
        <p:spPr>
          <a:xfrm>
            <a:off x="3084945" y="6067842"/>
            <a:ext cx="11977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/>
              <a:t>© Ocean World </a:t>
            </a:r>
          </a:p>
        </p:txBody>
      </p:sp>
      <p:pic>
        <p:nvPicPr>
          <p:cNvPr id="7" name="Picture 1" descr="page1image25574048">
            <a:extLst>
              <a:ext uri="{FF2B5EF4-FFF2-40B4-BE49-F238E27FC236}">
                <a16:creationId xmlns:a16="http://schemas.microsoft.com/office/drawing/2014/main" id="{CDE820FE-5716-4944-97D9-A82A6BB68D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98"/>
            <a:ext cx="37973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0AE6AA6-4F36-F145-BBDE-1C31B2EAB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9EE02-E679-4FDE-B40C-DEC9BDB99D99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20759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Title"/>
          <p:cNvSpPr txBox="1">
            <a:spLocks noGrp="1"/>
          </p:cNvSpPr>
          <p:nvPr>
            <p:ph type="title"/>
          </p:nvPr>
        </p:nvSpPr>
        <p:spPr>
          <a:xfrm>
            <a:off x="838200" y="58630"/>
            <a:ext cx="11177404" cy="1325564"/>
          </a:xfrm>
          <a:prstGeom prst="rect">
            <a:avLst/>
          </a:prstGeom>
        </p:spPr>
        <p:txBody>
          <a:bodyPr/>
          <a:lstStyle/>
          <a:p>
            <a:pPr algn="ctr">
              <a:defRPr sz="60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79" name="image.jpg" descr="image.jpg"/>
          <p:cNvPicPr>
            <a:picLocks noChangeAspect="1"/>
          </p:cNvPicPr>
          <p:nvPr/>
        </p:nvPicPr>
        <p:blipFill>
          <a:blip r:embed="rId2">
            <a:extLst/>
          </a:blip>
          <a:srcRect t="7205"/>
          <a:stretch>
            <a:fillRect/>
          </a:stretch>
        </p:blipFill>
        <p:spPr>
          <a:xfrm>
            <a:off x="1124941" y="-30561"/>
            <a:ext cx="9941951" cy="6919112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3ED8497-98DE-44C3-A435-8BA8890F19CA}"/>
              </a:ext>
            </a:extLst>
          </p:cNvPr>
          <p:cNvSpPr txBox="1"/>
          <p:nvPr/>
        </p:nvSpPr>
        <p:spPr>
          <a:xfrm>
            <a:off x="1271239" y="6858000"/>
            <a:ext cx="12489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© </a:t>
            </a:r>
            <a:r>
              <a:rPr lang="en-GB" sz="1200" dirty="0" err="1"/>
              <a:t>DuikeninBeeld</a:t>
            </a:r>
            <a:endParaRPr lang="en-GB" sz="12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2A13E80-1448-854F-B409-521A4F40A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9EE02-E679-4FDE-B40C-DEC9BDB99D99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78419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harks &amp; Rays are fish too !"/>
          <p:cNvSpPr txBox="1">
            <a:spLocks noGrp="1"/>
          </p:cNvSpPr>
          <p:nvPr>
            <p:ph type="title"/>
          </p:nvPr>
        </p:nvSpPr>
        <p:spPr>
          <a:xfrm>
            <a:off x="874772" y="428635"/>
            <a:ext cx="11177404" cy="1325564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6000">
                <a:solidFill>
                  <a:srgbClr val="FFFFFF"/>
                </a:solidFill>
              </a:defRPr>
            </a:lvl1pPr>
          </a:lstStyle>
          <a:p>
            <a:r>
              <a:rPr sz="5400"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Sharks &amp; Rays are fish too !</a:t>
            </a:r>
          </a:p>
        </p:txBody>
      </p:sp>
      <p:pic>
        <p:nvPicPr>
          <p:cNvPr id="282" name="bluespotted-ribbontail-ray.png" descr="bluespotted-ribbontail-ray.png"/>
          <p:cNvPicPr>
            <a:picLocks noChangeAspect="1"/>
          </p:cNvPicPr>
          <p:nvPr/>
        </p:nvPicPr>
        <p:blipFill>
          <a:blip r:embed="rId2">
            <a:extLst/>
          </a:blip>
          <a:srcRect l="13514" r="16073" b="13164"/>
          <a:stretch>
            <a:fillRect/>
          </a:stretch>
        </p:blipFill>
        <p:spPr>
          <a:xfrm>
            <a:off x="139824" y="1754199"/>
            <a:ext cx="6046444" cy="4784713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Picture 3" descr="Picture 3"/>
          <p:cNvPicPr>
            <a:picLocks noChangeAspect="1"/>
          </p:cNvPicPr>
          <p:nvPr/>
        </p:nvPicPr>
        <p:blipFill>
          <a:blip r:embed="rId3">
            <a:extLst/>
          </a:blip>
          <a:srcRect l="3946" t="21882" b="10647"/>
          <a:stretch>
            <a:fillRect/>
          </a:stretch>
        </p:blipFill>
        <p:spPr>
          <a:xfrm>
            <a:off x="6145635" y="2525595"/>
            <a:ext cx="6046365" cy="2818566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9C4DD20-0636-4AA8-9C93-E5302ACCBD15}"/>
              </a:ext>
            </a:extLst>
          </p:cNvPr>
          <p:cNvSpPr/>
          <p:nvPr/>
        </p:nvSpPr>
        <p:spPr>
          <a:xfrm>
            <a:off x="139824" y="6261913"/>
            <a:ext cx="11977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/>
              <a:t>© Ocean World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C54D6FF-72F1-4C11-B4A4-CF9B19D728F0}"/>
              </a:ext>
            </a:extLst>
          </p:cNvPr>
          <p:cNvSpPr/>
          <p:nvPr/>
        </p:nvSpPr>
        <p:spPr>
          <a:xfrm>
            <a:off x="10994300" y="5067162"/>
            <a:ext cx="11977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/>
              <a:t>© Ocean World </a:t>
            </a:r>
          </a:p>
        </p:txBody>
      </p:sp>
      <p:pic>
        <p:nvPicPr>
          <p:cNvPr id="8" name="Picture 1" descr="page1image25574048">
            <a:extLst>
              <a:ext uri="{FF2B5EF4-FFF2-40B4-BE49-F238E27FC236}">
                <a16:creationId xmlns:a16="http://schemas.microsoft.com/office/drawing/2014/main" id="{DE7340AE-E3C3-9642-873F-EA34A56EC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98"/>
            <a:ext cx="37973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1F64A0E-1634-BD48-A96D-E156B0CA4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9EE02-E679-4FDE-B40C-DEC9BDB99D99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7165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image.jpg" descr="imag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81136" y="1579065"/>
            <a:ext cx="9182103" cy="4216402"/>
          </a:xfrm>
          <a:prstGeom prst="rect">
            <a:avLst/>
          </a:prstGeom>
          <a:ln w="12700">
            <a:miter lim="400000"/>
          </a:ln>
        </p:spPr>
      </p:pic>
      <p:sp>
        <p:nvSpPr>
          <p:cNvPr id="156" name="To eat whilst avoiding being eaten"/>
          <p:cNvSpPr txBox="1"/>
          <p:nvPr/>
        </p:nvSpPr>
        <p:spPr>
          <a:xfrm>
            <a:off x="-4419" y="5795467"/>
            <a:ext cx="12153214" cy="8309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48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rPr b="1" dirty="0">
                <a:solidFill>
                  <a:schemeClr val="tx1"/>
                </a:solidFill>
                <a:latin typeface="HelveticaNeueLT Pro 55 Roman" panose="020B0604020202020204" pitchFamily="34" charset="0"/>
              </a:rPr>
              <a:t>To eat whilst avoiding being eaten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53FA92E-6174-4207-9907-39F4F4A75EB9}"/>
              </a:ext>
            </a:extLst>
          </p:cNvPr>
          <p:cNvSpPr txBox="1"/>
          <p:nvPr/>
        </p:nvSpPr>
        <p:spPr>
          <a:xfrm>
            <a:off x="0" y="748068"/>
            <a:ext cx="12191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All Adaptation is related to </a:t>
            </a:r>
            <a:r>
              <a:rPr lang="en-GB" sz="4800" b="1" u="sng"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survival</a:t>
            </a:r>
          </a:p>
        </p:txBody>
      </p:sp>
      <p:pic>
        <p:nvPicPr>
          <p:cNvPr id="8" name="Picture 1" descr="page1image25574048">
            <a:extLst>
              <a:ext uri="{FF2B5EF4-FFF2-40B4-BE49-F238E27FC236}">
                <a16:creationId xmlns:a16="http://schemas.microsoft.com/office/drawing/2014/main" id="{3BE41F0F-8A34-7548-9275-8A3019701B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98"/>
            <a:ext cx="37973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5E0B776-B116-594F-B878-4D6184F18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9EE02-E679-4FDE-B40C-DEC9BDB99D99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68249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Weird Fish"/>
          <p:cNvSpPr txBox="1">
            <a:spLocks noGrp="1"/>
          </p:cNvSpPr>
          <p:nvPr>
            <p:ph type="title"/>
          </p:nvPr>
        </p:nvSpPr>
        <p:spPr>
          <a:xfrm>
            <a:off x="0" y="351032"/>
            <a:ext cx="12192000" cy="1325564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6000">
                <a:solidFill>
                  <a:srgbClr val="FFFFFF"/>
                </a:solidFill>
              </a:defRPr>
            </a:lvl1pPr>
          </a:lstStyle>
          <a:p>
            <a:r>
              <a:rPr lang="en-GB" sz="5400"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Crocodile</a:t>
            </a:r>
            <a:r>
              <a:rPr sz="5400"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 Fish </a:t>
            </a:r>
          </a:p>
        </p:txBody>
      </p:sp>
      <p:pic>
        <p:nvPicPr>
          <p:cNvPr id="313" name="Bizzare-Fish-Crocodilefish.png" descr="Bizzare-Fish-Crocodilefish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26901" y="1476320"/>
            <a:ext cx="6338197" cy="4753649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37418F1-32B9-485D-A5AD-F6754C49BA4E}"/>
              </a:ext>
            </a:extLst>
          </p:cNvPr>
          <p:cNvSpPr/>
          <p:nvPr/>
        </p:nvSpPr>
        <p:spPr>
          <a:xfrm>
            <a:off x="2973801" y="6229969"/>
            <a:ext cx="11977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/>
              <a:t>© Ocean World </a:t>
            </a:r>
          </a:p>
        </p:txBody>
      </p:sp>
      <p:pic>
        <p:nvPicPr>
          <p:cNvPr id="6" name="Picture 1" descr="page1image25574048">
            <a:extLst>
              <a:ext uri="{FF2B5EF4-FFF2-40B4-BE49-F238E27FC236}">
                <a16:creationId xmlns:a16="http://schemas.microsoft.com/office/drawing/2014/main" id="{67E2B074-9079-DE40-AFAC-A5572E2AB7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98"/>
            <a:ext cx="37973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49FF4DE-0A93-6343-B58B-09CCA20A5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9EE02-E679-4FDE-B40C-DEC9BDB99D99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4308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ubtitle 2">
            <a:extLst>
              <a:ext uri="{FF2B5EF4-FFF2-40B4-BE49-F238E27FC236}">
                <a16:creationId xmlns:a16="http://schemas.microsoft.com/office/drawing/2014/main" id="{7658C2DF-6BC9-47BB-B46E-9C39889A8F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6538" y="3429000"/>
            <a:ext cx="7767637" cy="1096963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 typeface="Wingdings 3" panose="05040102010807070707" pitchFamily="18" charset="2"/>
              <a:buNone/>
              <a:defRPr/>
            </a:pPr>
            <a:r>
              <a:rPr lang="en-US" altLang="en-US" dirty="0">
                <a:ea typeface="Lucida Grande"/>
                <a:cs typeface="Lucida Grande"/>
              </a:rPr>
              <a:t>©  Educational Materials prepared by</a:t>
            </a:r>
          </a:p>
          <a:p>
            <a:pPr algn="ctr" eaLnBrk="1" hangingPunct="1">
              <a:spcBef>
                <a:spcPct val="0"/>
              </a:spcBef>
              <a:buFont typeface="Wingdings 3" panose="05040102010807070707" pitchFamily="18" charset="2"/>
              <a:buNone/>
              <a:defRPr/>
            </a:pPr>
            <a:r>
              <a:rPr lang="en-US" altLang="en-US" sz="3600" b="1" dirty="0">
                <a:solidFill>
                  <a:srgbClr val="003DCC"/>
                </a:solidFill>
                <a:ea typeface="Lucida Grande"/>
                <a:cs typeface="Lucida Grande"/>
              </a:rPr>
              <a:t>www.footprinttothefuture.co.uk</a:t>
            </a:r>
          </a:p>
          <a:p>
            <a:pPr eaLnBrk="1" hangingPunct="1">
              <a:buFont typeface="Wingdings 3" panose="05040102010807070707" pitchFamily="18" charset="2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25906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image.jpg" descr="imag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6238" y="2542841"/>
            <a:ext cx="4985703" cy="3481848"/>
          </a:xfrm>
          <a:prstGeom prst="rect">
            <a:avLst/>
          </a:prstGeom>
          <a:ln w="12700">
            <a:miter lim="400000"/>
          </a:ln>
        </p:spPr>
      </p:pic>
      <p:sp>
        <p:nvSpPr>
          <p:cNvPr id="160" name="A marine environment …"/>
          <p:cNvSpPr txBox="1"/>
          <p:nvPr/>
        </p:nvSpPr>
        <p:spPr>
          <a:xfrm>
            <a:off x="1729095" y="1237123"/>
            <a:ext cx="8560223" cy="9233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lnSpc>
                <a:spcPct val="90000"/>
              </a:lnSpc>
              <a:defRPr sz="60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rPr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A marine environment …</a:t>
            </a:r>
          </a:p>
        </p:txBody>
      </p:sp>
      <p:sp>
        <p:nvSpPr>
          <p:cNvPr id="162" name="Lacks oxygen…"/>
          <p:cNvSpPr txBox="1">
            <a:spLocks noGrp="1"/>
          </p:cNvSpPr>
          <p:nvPr>
            <p:ph type="body" sz="half" idx="4294967295"/>
          </p:nvPr>
        </p:nvSpPr>
        <p:spPr>
          <a:xfrm>
            <a:off x="5795720" y="2249335"/>
            <a:ext cx="5717049" cy="40688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lnSpc>
                <a:spcPct val="81000"/>
              </a:lnSpc>
              <a:defRPr sz="3200"/>
            </a:pPr>
            <a:r>
              <a:rPr sz="2400"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Lacks oxygen</a:t>
            </a:r>
          </a:p>
          <a:p>
            <a:pPr marL="342900" indent="-342900">
              <a:lnSpc>
                <a:spcPct val="81000"/>
              </a:lnSpc>
              <a:defRPr sz="3200"/>
            </a:pPr>
            <a:endParaRPr sz="2400" dirty="0">
              <a:solidFill>
                <a:schemeClr val="tx2"/>
              </a:solidFill>
              <a:latin typeface="HelveticaNeueLT Pro 55 Roman" panose="020B0604020202020204" pitchFamily="34" charset="0"/>
            </a:endParaRPr>
          </a:p>
          <a:p>
            <a:pPr marL="342900" indent="-342900">
              <a:lnSpc>
                <a:spcPct val="81000"/>
              </a:lnSpc>
              <a:defRPr sz="3200"/>
            </a:pPr>
            <a:r>
              <a:rPr sz="2400"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Lacks light</a:t>
            </a:r>
          </a:p>
          <a:p>
            <a:pPr marL="342900" indent="-342900">
              <a:lnSpc>
                <a:spcPct val="81000"/>
              </a:lnSpc>
              <a:defRPr sz="3200"/>
            </a:pPr>
            <a:endParaRPr sz="2400" dirty="0">
              <a:solidFill>
                <a:schemeClr val="tx2"/>
              </a:solidFill>
              <a:latin typeface="HelveticaNeueLT Pro 55 Roman" panose="020B0604020202020204" pitchFamily="34" charset="0"/>
            </a:endParaRPr>
          </a:p>
          <a:p>
            <a:pPr marL="342900" indent="-342900">
              <a:lnSpc>
                <a:spcPct val="81000"/>
              </a:lnSpc>
              <a:defRPr sz="3200"/>
            </a:pPr>
            <a:r>
              <a:rPr sz="2400"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Has intense pressures</a:t>
            </a:r>
          </a:p>
          <a:p>
            <a:pPr marL="342900" indent="-342900">
              <a:lnSpc>
                <a:spcPct val="81000"/>
              </a:lnSpc>
              <a:defRPr sz="3200"/>
            </a:pPr>
            <a:endParaRPr sz="2400" dirty="0">
              <a:solidFill>
                <a:schemeClr val="tx2"/>
              </a:solidFill>
              <a:latin typeface="HelveticaNeueLT Pro 55 Roman" panose="020B0604020202020204" pitchFamily="34" charset="0"/>
            </a:endParaRPr>
          </a:p>
          <a:p>
            <a:pPr marL="342900" indent="-342900">
              <a:lnSpc>
                <a:spcPct val="81000"/>
              </a:lnSpc>
              <a:defRPr sz="3200"/>
            </a:pPr>
            <a:r>
              <a:rPr sz="2400"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Gets colder at depth</a:t>
            </a:r>
          </a:p>
          <a:p>
            <a:pPr marL="342900" indent="-342900">
              <a:lnSpc>
                <a:spcPct val="81000"/>
              </a:lnSpc>
              <a:defRPr sz="3200"/>
            </a:pPr>
            <a:endParaRPr sz="2400" dirty="0">
              <a:solidFill>
                <a:schemeClr val="tx2"/>
              </a:solidFill>
              <a:latin typeface="HelveticaNeueLT Pro 55 Roman" panose="020B0604020202020204" pitchFamily="34" charset="0"/>
            </a:endParaRPr>
          </a:p>
          <a:p>
            <a:pPr marL="342900" indent="-342900">
              <a:lnSpc>
                <a:spcPct val="81000"/>
              </a:lnSpc>
              <a:defRPr sz="3200"/>
            </a:pPr>
            <a:r>
              <a:rPr sz="2400"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Predators &amp; Prey live close together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AB071C7-BBC2-4135-BB8E-B51D393623C0}"/>
              </a:ext>
            </a:extLst>
          </p:cNvPr>
          <p:cNvSpPr/>
          <p:nvPr/>
        </p:nvSpPr>
        <p:spPr>
          <a:xfrm>
            <a:off x="236238" y="5716912"/>
            <a:ext cx="14308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/>
              <a:t>© </a:t>
            </a:r>
            <a:r>
              <a:rPr lang="en-GB" sz="1400" dirty="0" err="1"/>
              <a:t>DuikeninBeeld</a:t>
            </a:r>
            <a:endParaRPr lang="en-GB" sz="1400" dirty="0"/>
          </a:p>
        </p:txBody>
      </p:sp>
      <p:pic>
        <p:nvPicPr>
          <p:cNvPr id="7" name="Picture 1" descr="page1image25574048">
            <a:extLst>
              <a:ext uri="{FF2B5EF4-FFF2-40B4-BE49-F238E27FC236}">
                <a16:creationId xmlns:a16="http://schemas.microsoft.com/office/drawing/2014/main" id="{13B96A67-BFDC-EC48-BE10-0C5DB27A83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98"/>
            <a:ext cx="37973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E39B428-0590-7448-A9A2-AE950FC28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9EE02-E679-4FDE-B40C-DEC9BDB99D9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7863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image.jpg" descr="imag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49897" y="2128917"/>
            <a:ext cx="4222214" cy="4592558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7AEB324-066F-4C5A-92FA-92D3A857F954}"/>
              </a:ext>
            </a:extLst>
          </p:cNvPr>
          <p:cNvSpPr txBox="1"/>
          <p:nvPr/>
        </p:nvSpPr>
        <p:spPr>
          <a:xfrm>
            <a:off x="129209" y="529524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Humans are not adapted for life</a:t>
            </a:r>
          </a:p>
          <a:p>
            <a:pPr algn="ctr"/>
            <a:r>
              <a:rPr lang="en-GB" sz="4800"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in a marine environment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E6D292-618D-4A58-8070-C24F64C40A52}"/>
              </a:ext>
            </a:extLst>
          </p:cNvPr>
          <p:cNvSpPr txBox="1"/>
          <p:nvPr/>
        </p:nvSpPr>
        <p:spPr>
          <a:xfrm>
            <a:off x="6646054" y="2296603"/>
            <a:ext cx="4940969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Need: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Fins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Mask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Weights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Buoyancy aid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Wet Suit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Breathing Apparatus (hoses and air tank</a:t>
            </a:r>
            <a:r>
              <a:rPr lang="en-GB" sz="3200" dirty="0">
                <a:solidFill>
                  <a:schemeClr val="tx2"/>
                </a:solidFill>
              </a:rPr>
              <a:t>)</a:t>
            </a:r>
          </a:p>
        </p:txBody>
      </p:sp>
      <p:pic>
        <p:nvPicPr>
          <p:cNvPr id="8" name="Picture 1" descr="page1image25574048">
            <a:extLst>
              <a:ext uri="{FF2B5EF4-FFF2-40B4-BE49-F238E27FC236}">
                <a16:creationId xmlns:a16="http://schemas.microsoft.com/office/drawing/2014/main" id="{713BCE2C-EB53-8544-8382-596FA0DAB0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98"/>
            <a:ext cx="37973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BF5C3FC-8B03-2340-A7CC-0E01BDBFD2F7}"/>
              </a:ext>
            </a:extLst>
          </p:cNvPr>
          <p:cNvSpPr/>
          <p:nvPr/>
        </p:nvSpPr>
        <p:spPr>
          <a:xfrm>
            <a:off x="1649897" y="6328476"/>
            <a:ext cx="11977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/>
              <a:t>© Ocean World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3CEF5D-A0BB-EC4A-9772-E7D9592F6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9EE02-E679-4FDE-B40C-DEC9BDB99D99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44708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Life in the Oceans - Oxygen"/>
          <p:cNvSpPr txBox="1"/>
          <p:nvPr/>
        </p:nvSpPr>
        <p:spPr>
          <a:xfrm>
            <a:off x="577622" y="304362"/>
            <a:ext cx="11432463" cy="942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lnSpc>
                <a:spcPct val="90000"/>
              </a:lnSpc>
              <a:defRPr sz="60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b="0"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Oxygen</a:t>
            </a:r>
          </a:p>
        </p:txBody>
      </p:sp>
      <p:sp>
        <p:nvSpPr>
          <p:cNvPr id="171" name="There is 20% oxygen in the atmosphere…"/>
          <p:cNvSpPr txBox="1">
            <a:spLocks noGrp="1"/>
          </p:cNvSpPr>
          <p:nvPr>
            <p:ph type="body" sz="quarter" idx="4294967295"/>
          </p:nvPr>
        </p:nvSpPr>
        <p:spPr>
          <a:xfrm>
            <a:off x="786178" y="1454106"/>
            <a:ext cx="4941021" cy="1997850"/>
          </a:xfrm>
          <a:prstGeom prst="rect">
            <a:avLst/>
          </a:prstGeom>
        </p:spPr>
        <p:txBody>
          <a:bodyPr/>
          <a:lstStyle/>
          <a:p>
            <a:pPr marL="246888" indent="-246888" algn="ctr" defTabSz="658368">
              <a:spcBef>
                <a:spcPts val="300"/>
              </a:spcBef>
              <a:buSzTx/>
              <a:buNone/>
              <a:defRPr sz="3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There is 20% oxygen in the atmosphere</a:t>
            </a:r>
          </a:p>
        </p:txBody>
      </p:sp>
      <p:sp>
        <p:nvSpPr>
          <p:cNvPr id="172" name="There is only 1% dissolved oxygen in sea water.…"/>
          <p:cNvSpPr txBox="1"/>
          <p:nvPr/>
        </p:nvSpPr>
        <p:spPr>
          <a:xfrm>
            <a:off x="6133607" y="1247172"/>
            <a:ext cx="6001349" cy="12003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marL="342900" indent="-342900" algn="ctr">
              <a:spcBef>
                <a:spcPts val="500"/>
              </a:spcBef>
              <a:defRPr sz="3600">
                <a:solidFill>
                  <a:srgbClr val="FFFFFF"/>
                </a:solidFill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There is only 1% dissolved oxygen in sea water.</a:t>
            </a:r>
          </a:p>
        </p:txBody>
      </p:sp>
      <p:sp>
        <p:nvSpPr>
          <p:cNvPr id="176" name="**changes with depth, pressure and temperature"/>
          <p:cNvSpPr txBox="1"/>
          <p:nvPr/>
        </p:nvSpPr>
        <p:spPr>
          <a:xfrm>
            <a:off x="-7498" y="6426248"/>
            <a:ext cx="12206996" cy="369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marL="342900" indent="-342900" algn="ctr">
              <a:spcBef>
                <a:spcPts val="400"/>
              </a:spcBef>
              <a:defRPr b="1">
                <a:solidFill>
                  <a:srgbClr val="FFFFFF"/>
                </a:solidFill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>
              <a:solidFill>
                <a:schemeClr val="tx2"/>
              </a:solidFill>
            </a:endParaRPr>
          </a:p>
        </p:txBody>
      </p:sp>
      <p:sp>
        <p:nvSpPr>
          <p:cNvPr id="177" name="Line"/>
          <p:cNvSpPr/>
          <p:nvPr/>
        </p:nvSpPr>
        <p:spPr>
          <a:xfrm flipV="1">
            <a:off x="6096000" y="1216295"/>
            <a:ext cx="0" cy="4998926"/>
          </a:xfrm>
          <a:prstGeom prst="line">
            <a:avLst/>
          </a:prstGeom>
          <a:ln w="76200">
            <a:solidFill>
              <a:srgbClr val="FFFFFF"/>
            </a:solidFill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C79B3E-C5FE-4319-B3E7-6791168B6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087" y="6378991"/>
            <a:ext cx="2743200" cy="365125"/>
          </a:xfrm>
        </p:spPr>
        <p:txBody>
          <a:bodyPr/>
          <a:lstStyle/>
          <a:p>
            <a:fld id="{1F99EE02-E679-4FDE-B40C-DEC9BDB99D99}" type="slidenum">
              <a:rPr lang="en-GB" smtClean="0"/>
              <a:t>5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D8CF50-69ED-4E63-936E-A6D3AB94AC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4081" y="2662762"/>
            <a:ext cx="5180403" cy="35482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661C092-72C8-4D99-BEAB-ECF7EC6FA7F7}"/>
              </a:ext>
            </a:extLst>
          </p:cNvPr>
          <p:cNvSpPr txBox="1"/>
          <p:nvPr/>
        </p:nvSpPr>
        <p:spPr>
          <a:xfrm>
            <a:off x="9982200" y="5798678"/>
            <a:ext cx="2113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© D G </a:t>
            </a:r>
            <a:r>
              <a:rPr lang="en-GB" sz="1200" dirty="0" err="1"/>
              <a:t>Mackean</a:t>
            </a:r>
            <a:endParaRPr lang="en-GB" sz="12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995E59-B5AC-4E1A-A0D9-EDBC78A73D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622" y="2612770"/>
            <a:ext cx="5322332" cy="354822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CBF0520-CAE0-4FE2-BC8B-3CAC42BC15D1}"/>
              </a:ext>
            </a:extLst>
          </p:cNvPr>
          <p:cNvSpPr txBox="1"/>
          <p:nvPr/>
        </p:nvSpPr>
        <p:spPr>
          <a:xfrm>
            <a:off x="1786436" y="6138992"/>
            <a:ext cx="22286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©D KidsHealthorg.nz</a:t>
            </a:r>
          </a:p>
        </p:txBody>
      </p:sp>
      <p:pic>
        <p:nvPicPr>
          <p:cNvPr id="12" name="Picture 1" descr="page1image25574048">
            <a:extLst>
              <a:ext uri="{FF2B5EF4-FFF2-40B4-BE49-F238E27FC236}">
                <a16:creationId xmlns:a16="http://schemas.microsoft.com/office/drawing/2014/main" id="{0B9A6FF8-E21A-8144-A789-26C43D69BB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98"/>
            <a:ext cx="37973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39108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image48.jpg" descr="image48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76414" y="2629546"/>
            <a:ext cx="6267163" cy="4057764"/>
          </a:xfrm>
          <a:prstGeom prst="rect">
            <a:avLst/>
          </a:prstGeom>
          <a:ln w="12700">
            <a:miter lim="400000"/>
          </a:ln>
        </p:spPr>
      </p:pic>
      <p:sp>
        <p:nvSpPr>
          <p:cNvPr id="180" name="Shark Gills"/>
          <p:cNvSpPr txBox="1"/>
          <p:nvPr/>
        </p:nvSpPr>
        <p:spPr>
          <a:xfrm>
            <a:off x="4530189" y="579387"/>
            <a:ext cx="3131622" cy="8402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ctr">
              <a:lnSpc>
                <a:spcPct val="90000"/>
              </a:lnSpc>
              <a:defRPr sz="5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GB" dirty="0">
                <a:solidFill>
                  <a:schemeClr val="tx2"/>
                </a:solidFill>
              </a:rPr>
              <a:t>Fish Gills </a:t>
            </a:r>
            <a:endParaRPr dirty="0">
              <a:solidFill>
                <a:schemeClr val="tx2"/>
              </a:solidFill>
            </a:endParaRPr>
          </a:p>
        </p:txBody>
      </p:sp>
      <p:sp>
        <p:nvSpPr>
          <p:cNvPr id="181" name="Sharks are cartilaginous fish – they force water…"/>
          <p:cNvSpPr txBox="1"/>
          <p:nvPr/>
        </p:nvSpPr>
        <p:spPr>
          <a:xfrm>
            <a:off x="2548877" y="1327618"/>
            <a:ext cx="7094246" cy="11792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ctr">
              <a:lnSpc>
                <a:spcPct val="90000"/>
              </a:lnSpc>
              <a:spcBef>
                <a:spcPts val="700"/>
              </a:spcBef>
              <a:defRPr sz="3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solidFill>
                  <a:schemeClr val="tx2"/>
                </a:solidFill>
              </a:rPr>
              <a:t>Sharks are fish – they force water </a:t>
            </a:r>
          </a:p>
          <a:p>
            <a:pPr algn="ctr">
              <a:lnSpc>
                <a:spcPct val="90000"/>
              </a:lnSpc>
              <a:spcBef>
                <a:spcPts val="700"/>
              </a:spcBef>
              <a:defRPr sz="3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solidFill>
                  <a:schemeClr val="tx2"/>
                </a:solidFill>
              </a:rPr>
              <a:t>over their gills by swimming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3282DED-B6DF-4C64-9C59-3BCD9C8B1351}"/>
              </a:ext>
            </a:extLst>
          </p:cNvPr>
          <p:cNvSpPr txBox="1"/>
          <p:nvPr/>
        </p:nvSpPr>
        <p:spPr>
          <a:xfrm>
            <a:off x="8598707" y="2768439"/>
            <a:ext cx="27752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Can you see their 5 gill slits here? </a:t>
            </a:r>
          </a:p>
          <a:p>
            <a:endParaRPr lang="en-GB" dirty="0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CFA06318-DBD1-4C52-8383-747504916C80}"/>
              </a:ext>
            </a:extLst>
          </p:cNvPr>
          <p:cNvCxnSpPr>
            <a:cxnSpLocks/>
          </p:cNvCxnSpPr>
          <p:nvPr/>
        </p:nvCxnSpPr>
        <p:spPr>
          <a:xfrm flipH="1">
            <a:off x="6623223" y="3424675"/>
            <a:ext cx="2174788" cy="1015663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" descr="page1image25574048">
            <a:extLst>
              <a:ext uri="{FF2B5EF4-FFF2-40B4-BE49-F238E27FC236}">
                <a16:creationId xmlns:a16="http://schemas.microsoft.com/office/drawing/2014/main" id="{CCBCE86B-AE72-A34C-9D77-9E3F7CAFAD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98"/>
            <a:ext cx="37973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A685C70-0211-DE4D-976D-6D4F62B3F520}"/>
              </a:ext>
            </a:extLst>
          </p:cNvPr>
          <p:cNvSpPr/>
          <p:nvPr/>
        </p:nvSpPr>
        <p:spPr>
          <a:xfrm>
            <a:off x="1330315" y="6410311"/>
            <a:ext cx="11977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/>
              <a:t>© Ocean World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6189AF-580B-0F45-BACD-18531616B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9EE02-E679-4FDE-B40C-DEC9BDB99D9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87968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Adaptation - Six Gill Shark"/>
          <p:cNvSpPr txBox="1"/>
          <p:nvPr/>
        </p:nvSpPr>
        <p:spPr>
          <a:xfrm>
            <a:off x="2010267" y="589050"/>
            <a:ext cx="8171464" cy="8402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lnSpc>
                <a:spcPct val="90000"/>
              </a:lnSpc>
              <a:defRPr sz="5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b="0" dirty="0">
                <a:solidFill>
                  <a:schemeClr val="tx2"/>
                </a:solidFill>
              </a:rPr>
              <a:t>Adaptation - Six Gill Shark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02ABBD5-F0C4-48C9-99BA-1EC9CB138D03}"/>
              </a:ext>
            </a:extLst>
          </p:cNvPr>
          <p:cNvSpPr txBox="1"/>
          <p:nvPr/>
        </p:nvSpPr>
        <p:spPr>
          <a:xfrm>
            <a:off x="6545178" y="1777073"/>
            <a:ext cx="5069305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This shark lives in the deep, dark ocean -  a long way from the surface.  There are no plankton down here to make oxygen from the Sun – so there is less oxygen in the water.</a:t>
            </a:r>
          </a:p>
          <a:p>
            <a:pPr algn="ctr"/>
            <a:endParaRPr lang="en-GB" sz="2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F8FCCAD-8B2C-4957-9EF3-5A4E306F22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86"/>
          <a:stretch/>
        </p:blipFill>
        <p:spPr>
          <a:xfrm>
            <a:off x="577517" y="1445454"/>
            <a:ext cx="5706946" cy="4572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70F11B6-33AB-4445-B2D8-E32B6D083F73}"/>
              </a:ext>
            </a:extLst>
          </p:cNvPr>
          <p:cNvSpPr txBox="1"/>
          <p:nvPr/>
        </p:nvSpPr>
        <p:spPr>
          <a:xfrm>
            <a:off x="645666" y="6017454"/>
            <a:ext cx="2743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© subsaga.com</a:t>
            </a:r>
          </a:p>
        </p:txBody>
      </p:sp>
      <p:pic>
        <p:nvPicPr>
          <p:cNvPr id="7" name="Picture 1" descr="page1image25574048">
            <a:extLst>
              <a:ext uri="{FF2B5EF4-FFF2-40B4-BE49-F238E27FC236}">
                <a16:creationId xmlns:a16="http://schemas.microsoft.com/office/drawing/2014/main" id="{03E0BF20-9DE0-594B-9BB6-EF6076DE1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98"/>
            <a:ext cx="37973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A9290F-9D24-B04F-B562-23B805CB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9EE02-E679-4FDE-B40C-DEC9BDB99D99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21256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Picture1.jpg" descr="Picture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68068" y="1562468"/>
            <a:ext cx="4795846" cy="4116437"/>
          </a:xfrm>
          <a:prstGeom prst="rect">
            <a:avLst/>
          </a:prstGeom>
          <a:ln w="12700">
            <a:miter lim="400000"/>
          </a:ln>
        </p:spPr>
      </p:pic>
      <p:sp>
        <p:nvSpPr>
          <p:cNvPr id="189" name="Breathing air from the surface"/>
          <p:cNvSpPr txBox="1"/>
          <p:nvPr/>
        </p:nvSpPr>
        <p:spPr>
          <a:xfrm>
            <a:off x="1526959" y="754741"/>
            <a:ext cx="9138081" cy="856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lnSpc>
                <a:spcPct val="90000"/>
              </a:lnSpc>
              <a:defRPr sz="5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Breathing air from the surface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810FDE-A017-4025-B536-8CF0EA42C95E}"/>
              </a:ext>
            </a:extLst>
          </p:cNvPr>
          <p:cNvSpPr txBox="1"/>
          <p:nvPr/>
        </p:nvSpPr>
        <p:spPr>
          <a:xfrm>
            <a:off x="1201307" y="5434031"/>
            <a:ext cx="4702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Humpback Whale   (Mammal)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620176-D288-4FCB-BD06-90EC63E60082}"/>
              </a:ext>
            </a:extLst>
          </p:cNvPr>
          <p:cNvSpPr txBox="1"/>
          <p:nvPr/>
        </p:nvSpPr>
        <p:spPr>
          <a:xfrm>
            <a:off x="7780872" y="5871411"/>
            <a:ext cx="2780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Turtle (Reptile)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64356A-19AC-4A5D-856C-DFC453678A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10" y="2267012"/>
            <a:ext cx="5308286" cy="300757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8E41F93-7085-4050-B185-1862FF15126C}"/>
              </a:ext>
            </a:extLst>
          </p:cNvPr>
          <p:cNvSpPr/>
          <p:nvPr/>
        </p:nvSpPr>
        <p:spPr>
          <a:xfrm>
            <a:off x="595210" y="4731252"/>
            <a:ext cx="7986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/>
              <a:t>© CC wiki</a:t>
            </a:r>
          </a:p>
        </p:txBody>
      </p:sp>
      <p:pic>
        <p:nvPicPr>
          <p:cNvPr id="10" name="Picture 1" descr="page1image25574048">
            <a:extLst>
              <a:ext uri="{FF2B5EF4-FFF2-40B4-BE49-F238E27FC236}">
                <a16:creationId xmlns:a16="http://schemas.microsoft.com/office/drawing/2014/main" id="{EE444ACA-8432-3341-909F-9C961C877C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98"/>
            <a:ext cx="37973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AF4DBA5-4EA6-5543-8642-DCC7B9317132}"/>
              </a:ext>
            </a:extLst>
          </p:cNvPr>
          <p:cNvSpPr/>
          <p:nvPr/>
        </p:nvSpPr>
        <p:spPr>
          <a:xfrm>
            <a:off x="6655243" y="5295532"/>
            <a:ext cx="11256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50" dirty="0"/>
              <a:t>© </a:t>
            </a:r>
            <a:r>
              <a:rPr lang="en-GB" sz="1200" dirty="0"/>
              <a:t>Ocean</a:t>
            </a:r>
            <a:r>
              <a:rPr lang="en-GB" sz="1050" dirty="0"/>
              <a:t> World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65ED9C-8098-8140-BF7B-08630D95A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9EE02-E679-4FDE-B40C-DEC9BDB99D99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0162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More Creatures from the Deep"/>
          <p:cNvSpPr txBox="1"/>
          <p:nvPr/>
        </p:nvSpPr>
        <p:spPr>
          <a:xfrm>
            <a:off x="1901263" y="655898"/>
            <a:ext cx="8389473" cy="8402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lnSpc>
                <a:spcPct val="90000"/>
              </a:lnSpc>
              <a:defRPr sz="5400">
                <a:solidFill>
                  <a:srgbClr val="FFFFFF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rPr b="1"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Creatures from the Deep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9E0015-C5CC-4AA0-A240-4FFAB3CE0630}"/>
              </a:ext>
            </a:extLst>
          </p:cNvPr>
          <p:cNvSpPr txBox="1"/>
          <p:nvPr/>
        </p:nvSpPr>
        <p:spPr>
          <a:xfrm>
            <a:off x="6883226" y="2010552"/>
            <a:ext cx="360876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Angler Fish</a:t>
            </a:r>
          </a:p>
          <a:p>
            <a:pPr algn="ctr"/>
            <a:endParaRPr lang="en-GB" sz="3600" b="1" dirty="0">
              <a:solidFill>
                <a:schemeClr val="tx2"/>
              </a:solidFill>
              <a:latin typeface="HelveticaNeueLT Pro 55 Roman" panose="020B0604020202020204" pitchFamily="34" charset="0"/>
            </a:endParaRPr>
          </a:p>
          <a:p>
            <a:pPr algn="ctr"/>
            <a:r>
              <a:rPr lang="en-GB" sz="2400" b="1" dirty="0">
                <a:solidFill>
                  <a:schemeClr val="tx2"/>
                </a:solidFill>
                <a:latin typeface="HelveticaNeueLT Pro 55 Roman" panose="020B0604020202020204" pitchFamily="34" charset="0"/>
              </a:rPr>
              <a:t>It’s really black but if we didn’t change the colour on the photo – we wouldn’t see it against the black background of the dark ocean water.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96E340-5A15-4934-B528-D664EE872C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006" y="1496124"/>
            <a:ext cx="5005593" cy="4814508"/>
          </a:xfrm>
          <a:prstGeom prst="rect">
            <a:avLst/>
          </a:prstGeom>
        </p:spPr>
      </p:pic>
      <p:pic>
        <p:nvPicPr>
          <p:cNvPr id="8" name="Picture 1" descr="page1image25574048">
            <a:extLst>
              <a:ext uri="{FF2B5EF4-FFF2-40B4-BE49-F238E27FC236}">
                <a16:creationId xmlns:a16="http://schemas.microsoft.com/office/drawing/2014/main" id="{8359DE26-75FE-E740-92A2-9ABB0E18FA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98"/>
            <a:ext cx="37973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646CD9-FBB6-3E47-BC7E-5D8A0B1DC0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9EE02-E679-4FDE-B40C-DEC9BDB99D99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60624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</TotalTime>
  <Words>337</Words>
  <Application>Microsoft Macintosh PowerPoint</Application>
  <PresentationFormat>Widescreen</PresentationFormat>
  <Paragraphs>96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Calibri</vt:lpstr>
      <vt:lpstr>Calibri Light</vt:lpstr>
      <vt:lpstr>Comic Sans MS Bold</vt:lpstr>
      <vt:lpstr>HelveticaNeueLT Pro 55 Roman</vt:lpstr>
      <vt:lpstr>Lucida Grande</vt:lpstr>
      <vt:lpstr>Wingdings 3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Deep Sea Viperfish</vt:lpstr>
      <vt:lpstr>Deep Sea Octopus</vt:lpstr>
      <vt:lpstr>Adaptations of Mammals</vt:lpstr>
      <vt:lpstr>PowerPoint Presentation</vt:lpstr>
      <vt:lpstr>Island Life - Marine Iguanas</vt:lpstr>
      <vt:lpstr>SHAPE  Are all fish - fish shaped???</vt:lpstr>
      <vt:lpstr>Flatfish </vt:lpstr>
      <vt:lpstr>PowerPoint Presentation</vt:lpstr>
      <vt:lpstr>Sharks &amp; Rays are fish too !</vt:lpstr>
      <vt:lpstr>Crocodile Fish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Gloria</dc:creator>
  <cp:lastModifiedBy>Gloria Barnett</cp:lastModifiedBy>
  <cp:revision>31</cp:revision>
  <dcterms:created xsi:type="dcterms:W3CDTF">2017-10-04T12:10:59Z</dcterms:created>
  <dcterms:modified xsi:type="dcterms:W3CDTF">2019-04-11T12:30:21Z</dcterms:modified>
</cp:coreProperties>
</file>