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sldIdLst>
    <p:sldId id="257" r:id="rId2"/>
    <p:sldId id="268" r:id="rId3"/>
    <p:sldId id="282" r:id="rId4"/>
    <p:sldId id="288" r:id="rId5"/>
    <p:sldId id="287" r:id="rId6"/>
    <p:sldId id="273" r:id="rId7"/>
    <p:sldId id="289" r:id="rId8"/>
    <p:sldId id="269" r:id="rId9"/>
    <p:sldId id="283" r:id="rId10"/>
    <p:sldId id="284" r:id="rId11"/>
    <p:sldId id="272" r:id="rId12"/>
    <p:sldId id="285" r:id="rId13"/>
    <p:sldId id="274" r:id="rId14"/>
    <p:sldId id="278" r:id="rId15"/>
    <p:sldId id="280" r:id="rId16"/>
    <p:sldId id="286" r:id="rId17"/>
    <p:sldId id="276" r:id="rId18"/>
    <p:sldId id="275" r:id="rId19"/>
    <p:sldId id="29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087" autoAdjust="0"/>
    <p:restoredTop sz="94660"/>
  </p:normalViewPr>
  <p:slideViewPr>
    <p:cSldViewPr snapToGrid="0">
      <p:cViewPr varScale="1">
        <p:scale>
          <a:sx n="61" d="100"/>
          <a:sy n="61" d="100"/>
        </p:scale>
        <p:origin x="240" y="16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D35775-DD21-4B9A-8E99-239CAC14248B}" type="datetimeFigureOut">
              <a:rPr lang="en-GB" smtClean="0"/>
              <a:t>11/04/2019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A53235-FB4C-4E5C-B365-7846B4C746A2}" type="slidenum">
              <a:rPr lang="en-GB" smtClean="0"/>
              <a:t>‹#›</a:t>
            </a:fld>
            <a:endParaRPr lang="en-GB"/>
          </a:p>
        </p:txBody>
      </p:sp>
    </p:spTree>
    <p:extLst>
      <p:ext uri="{BB962C8B-B14F-4D97-AF65-F5344CB8AC3E}">
        <p14:creationId xmlns:p14="http://schemas.microsoft.com/office/powerpoint/2010/main" val="2217002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6605BA81-A1A7-48F1-AE69-6FE03B198A61}"/>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5363" name="Rectangle 2">
            <a:extLst>
              <a:ext uri="{FF2B5EF4-FFF2-40B4-BE49-F238E27FC236}">
                <a16:creationId xmlns:a16="http://schemas.microsoft.com/office/drawing/2014/main" id="{50B0D83E-36A3-42AF-B2EA-E0A525D0699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25"/>
              </a:spcBef>
            </a:pPr>
            <a:r>
              <a:rPr lang="en-US" altLang="en-US" sz="3600">
                <a:solidFill>
                  <a:srgbClr val="000000"/>
                </a:solidFill>
                <a:latin typeface="Arial" panose="020B0604020202020204" pitchFamily="34" charset="0"/>
                <a:cs typeface="Arial" panose="020B0604020202020204" pitchFamily="34" charset="0"/>
                <a:sym typeface="Arial" panose="020B0604020202020204" pitchFamily="34" charset="0"/>
              </a:rPr>
              <a:t>Plankton are the ‘producers’ in the sea and start off all the food chains using photosynthesis.   Photosynthesis sustains life on earth   Plankton produce the food energy for life by converting light energy into glucose.   They begin the ocean food chain.   </a:t>
            </a:r>
          </a:p>
        </p:txBody>
      </p:sp>
    </p:spTree>
    <p:extLst>
      <p:ext uri="{BB962C8B-B14F-4D97-AF65-F5344CB8AC3E}">
        <p14:creationId xmlns:p14="http://schemas.microsoft.com/office/powerpoint/2010/main" val="2817155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AC3677DD-95CE-486F-A5D5-6C60303F15C6}"/>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5363" name="Rectangle 2">
            <a:extLst>
              <a:ext uri="{FF2B5EF4-FFF2-40B4-BE49-F238E27FC236}">
                <a16:creationId xmlns:a16="http://schemas.microsoft.com/office/drawing/2014/main" id="{AE444300-AFF3-419F-9D0A-735CADADB23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25"/>
              </a:spcBef>
            </a:pPr>
            <a:r>
              <a:rPr lang="en-US" altLang="en-US" sz="3600">
                <a:solidFill>
                  <a:srgbClr val="000000"/>
                </a:solidFill>
                <a:latin typeface="Arial" panose="020B0604020202020204" pitchFamily="34" charset="0"/>
                <a:cs typeface="Arial" panose="020B0604020202020204" pitchFamily="34" charset="0"/>
                <a:sym typeface="Arial" panose="020B0604020202020204" pitchFamily="34" charset="0"/>
              </a:rPr>
              <a:t>Plankton are the ‘producers’ in the sea and start off all the food chains using photosynthesis.   Photosynthesis sustains life on earth   Plankton produce the food energy for life by converting light energy into glucose.   They begin the ocean food chain.   </a:t>
            </a:r>
          </a:p>
        </p:txBody>
      </p:sp>
    </p:spTree>
    <p:extLst>
      <p:ext uri="{BB962C8B-B14F-4D97-AF65-F5344CB8AC3E}">
        <p14:creationId xmlns:p14="http://schemas.microsoft.com/office/powerpoint/2010/main" val="1095954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E2116F74-14C4-FC42-85FE-80FFAF1A33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8F37260B-DDD4-5C4E-8700-AFE01546A3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7651" name="Slide Number Placeholder 3">
            <a:extLst>
              <a:ext uri="{FF2B5EF4-FFF2-40B4-BE49-F238E27FC236}">
                <a16:creationId xmlns:a16="http://schemas.microsoft.com/office/drawing/2014/main" id="{7A09CCBB-8F70-AC49-B27B-C44780972D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D308420-0497-CD4B-BBF1-DB7A53939A41}" type="slidenum">
              <a:rPr lang="en-GB" altLang="en-US" smtClean="0">
                <a:latin typeface="Calibri" panose="020F0502020204030204" pitchFamily="34" charset="0"/>
              </a:rPr>
              <a:pPr/>
              <a:t>19</a:t>
            </a:fld>
            <a:endParaRPr lang="en-GB" altLang="en-US">
              <a:latin typeface="Calibri" panose="020F0502020204030204" pitchFamily="34" charset="0"/>
            </a:endParaRPr>
          </a:p>
        </p:txBody>
      </p:sp>
    </p:spTree>
    <p:extLst>
      <p:ext uri="{BB962C8B-B14F-4D97-AF65-F5344CB8AC3E}">
        <p14:creationId xmlns:p14="http://schemas.microsoft.com/office/powerpoint/2010/main" val="2919526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62CC8-6A1C-4CB1-B129-0F22E1362E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F2F38DA-B520-4C89-BF99-C4CA5E9370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2E782D8-B4A3-4221-A4E5-0C8C6601DEE2}"/>
              </a:ext>
            </a:extLst>
          </p:cNvPr>
          <p:cNvSpPr>
            <a:spLocks noGrp="1"/>
          </p:cNvSpPr>
          <p:nvPr>
            <p:ph type="dt" sz="half" idx="10"/>
          </p:nvPr>
        </p:nvSpPr>
        <p:spPr/>
        <p:txBody>
          <a:bodyPr/>
          <a:lstStyle/>
          <a:p>
            <a:fld id="{92CD036F-CBD2-466C-ACB0-13128132F40D}" type="datetime1">
              <a:rPr lang="en-GB" smtClean="0"/>
              <a:t>11/04/2019</a:t>
            </a:fld>
            <a:endParaRPr lang="en-GB"/>
          </a:p>
        </p:txBody>
      </p:sp>
      <p:sp>
        <p:nvSpPr>
          <p:cNvPr id="5" name="Footer Placeholder 4">
            <a:extLst>
              <a:ext uri="{FF2B5EF4-FFF2-40B4-BE49-F238E27FC236}">
                <a16:creationId xmlns:a16="http://schemas.microsoft.com/office/drawing/2014/main" id="{B6750B85-91EA-44DC-BAA0-932D23ED82BB}"/>
              </a:ext>
            </a:extLst>
          </p:cNvPr>
          <p:cNvSpPr>
            <a:spLocks noGrp="1"/>
          </p:cNvSpPr>
          <p:nvPr>
            <p:ph type="ftr" sz="quarter" idx="11"/>
          </p:nvPr>
        </p:nvSpPr>
        <p:spPr/>
        <p:txBody>
          <a:bodyPr/>
          <a:lstStyle/>
          <a:p>
            <a:r>
              <a:rPr lang="en-GB"/>
              <a:t>(c) Ocean World</a:t>
            </a:r>
          </a:p>
        </p:txBody>
      </p:sp>
      <p:sp>
        <p:nvSpPr>
          <p:cNvPr id="6" name="Slide Number Placeholder 5">
            <a:extLst>
              <a:ext uri="{FF2B5EF4-FFF2-40B4-BE49-F238E27FC236}">
                <a16:creationId xmlns:a16="http://schemas.microsoft.com/office/drawing/2014/main" id="{6B02BDBB-A9E8-4094-B6B4-254E204BB1C3}"/>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950868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B8F58-6876-4635-8C4C-41BE31D659D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E77AAB2-FAF8-4CEF-9320-DA449A89333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D9028B7-24A1-4009-81DB-EF065C8A7EB9}"/>
              </a:ext>
            </a:extLst>
          </p:cNvPr>
          <p:cNvSpPr>
            <a:spLocks noGrp="1"/>
          </p:cNvSpPr>
          <p:nvPr>
            <p:ph type="dt" sz="half" idx="10"/>
          </p:nvPr>
        </p:nvSpPr>
        <p:spPr/>
        <p:txBody>
          <a:bodyPr/>
          <a:lstStyle/>
          <a:p>
            <a:fld id="{711EDD3E-DE87-49DC-9228-FFAF054A26EA}" type="datetime1">
              <a:rPr lang="en-GB" smtClean="0"/>
              <a:t>11/04/2019</a:t>
            </a:fld>
            <a:endParaRPr lang="en-GB"/>
          </a:p>
        </p:txBody>
      </p:sp>
      <p:sp>
        <p:nvSpPr>
          <p:cNvPr id="5" name="Footer Placeholder 4">
            <a:extLst>
              <a:ext uri="{FF2B5EF4-FFF2-40B4-BE49-F238E27FC236}">
                <a16:creationId xmlns:a16="http://schemas.microsoft.com/office/drawing/2014/main" id="{F61C69B2-6E95-42A8-B709-B5AD71DB403E}"/>
              </a:ext>
            </a:extLst>
          </p:cNvPr>
          <p:cNvSpPr>
            <a:spLocks noGrp="1"/>
          </p:cNvSpPr>
          <p:nvPr>
            <p:ph type="ftr" sz="quarter" idx="11"/>
          </p:nvPr>
        </p:nvSpPr>
        <p:spPr/>
        <p:txBody>
          <a:bodyPr/>
          <a:lstStyle/>
          <a:p>
            <a:r>
              <a:rPr lang="en-GB"/>
              <a:t>(c) Ocean World</a:t>
            </a:r>
          </a:p>
        </p:txBody>
      </p:sp>
      <p:sp>
        <p:nvSpPr>
          <p:cNvPr id="6" name="Slide Number Placeholder 5">
            <a:extLst>
              <a:ext uri="{FF2B5EF4-FFF2-40B4-BE49-F238E27FC236}">
                <a16:creationId xmlns:a16="http://schemas.microsoft.com/office/drawing/2014/main" id="{8F3D40C2-EA6E-4504-BF38-E079E5FE309C}"/>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4265787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406D65-0D1E-48CA-8236-025AD53184E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4D84194-F167-4044-A47B-5B135207324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5BAA53-C39D-4A90-A931-1A9654F90F67}"/>
              </a:ext>
            </a:extLst>
          </p:cNvPr>
          <p:cNvSpPr>
            <a:spLocks noGrp="1"/>
          </p:cNvSpPr>
          <p:nvPr>
            <p:ph type="dt" sz="half" idx="10"/>
          </p:nvPr>
        </p:nvSpPr>
        <p:spPr/>
        <p:txBody>
          <a:bodyPr/>
          <a:lstStyle/>
          <a:p>
            <a:fld id="{C028DABE-8C5F-40A2-BAD3-F77D8E5E87E4}" type="datetime1">
              <a:rPr lang="en-GB" smtClean="0"/>
              <a:t>11/04/2019</a:t>
            </a:fld>
            <a:endParaRPr lang="en-GB"/>
          </a:p>
        </p:txBody>
      </p:sp>
      <p:sp>
        <p:nvSpPr>
          <p:cNvPr id="5" name="Footer Placeholder 4">
            <a:extLst>
              <a:ext uri="{FF2B5EF4-FFF2-40B4-BE49-F238E27FC236}">
                <a16:creationId xmlns:a16="http://schemas.microsoft.com/office/drawing/2014/main" id="{DE28C8FD-0FEA-434C-A887-97705A73F341}"/>
              </a:ext>
            </a:extLst>
          </p:cNvPr>
          <p:cNvSpPr>
            <a:spLocks noGrp="1"/>
          </p:cNvSpPr>
          <p:nvPr>
            <p:ph type="ftr" sz="quarter" idx="11"/>
          </p:nvPr>
        </p:nvSpPr>
        <p:spPr/>
        <p:txBody>
          <a:bodyPr/>
          <a:lstStyle/>
          <a:p>
            <a:r>
              <a:rPr lang="en-GB"/>
              <a:t>(c) Ocean World</a:t>
            </a:r>
          </a:p>
        </p:txBody>
      </p:sp>
      <p:sp>
        <p:nvSpPr>
          <p:cNvPr id="6" name="Slide Number Placeholder 5">
            <a:extLst>
              <a:ext uri="{FF2B5EF4-FFF2-40B4-BE49-F238E27FC236}">
                <a16:creationId xmlns:a16="http://schemas.microsoft.com/office/drawing/2014/main" id="{6800C9CA-CDE1-4069-B45C-57523038AB46}"/>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666055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1922B-D728-4FB2-B95E-C1865684E8B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0D3EF34-EB3F-47A2-B0C6-756D264C4D5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82D093-AD7A-48FF-8DA2-7574FABC1BC4}"/>
              </a:ext>
            </a:extLst>
          </p:cNvPr>
          <p:cNvSpPr>
            <a:spLocks noGrp="1"/>
          </p:cNvSpPr>
          <p:nvPr>
            <p:ph type="dt" sz="half" idx="10"/>
          </p:nvPr>
        </p:nvSpPr>
        <p:spPr/>
        <p:txBody>
          <a:bodyPr/>
          <a:lstStyle/>
          <a:p>
            <a:fld id="{F08CD168-C35D-4AA6-9DFC-A0EDF97033DE}" type="datetime1">
              <a:rPr lang="en-GB" smtClean="0"/>
              <a:t>11/04/2019</a:t>
            </a:fld>
            <a:endParaRPr lang="en-GB"/>
          </a:p>
        </p:txBody>
      </p:sp>
      <p:sp>
        <p:nvSpPr>
          <p:cNvPr id="5" name="Footer Placeholder 4">
            <a:extLst>
              <a:ext uri="{FF2B5EF4-FFF2-40B4-BE49-F238E27FC236}">
                <a16:creationId xmlns:a16="http://schemas.microsoft.com/office/drawing/2014/main" id="{ECA13316-63BA-4544-9CCF-49C818378D99}"/>
              </a:ext>
            </a:extLst>
          </p:cNvPr>
          <p:cNvSpPr>
            <a:spLocks noGrp="1"/>
          </p:cNvSpPr>
          <p:nvPr>
            <p:ph type="ftr" sz="quarter" idx="11"/>
          </p:nvPr>
        </p:nvSpPr>
        <p:spPr/>
        <p:txBody>
          <a:bodyPr/>
          <a:lstStyle/>
          <a:p>
            <a:r>
              <a:rPr lang="en-GB"/>
              <a:t>(c) Ocean World</a:t>
            </a:r>
          </a:p>
        </p:txBody>
      </p:sp>
      <p:sp>
        <p:nvSpPr>
          <p:cNvPr id="6" name="Slide Number Placeholder 5">
            <a:extLst>
              <a:ext uri="{FF2B5EF4-FFF2-40B4-BE49-F238E27FC236}">
                <a16:creationId xmlns:a16="http://schemas.microsoft.com/office/drawing/2014/main" id="{2EDF9095-A1E6-44D3-AE2F-ABB95061295B}"/>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3747838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8C0A-B4E4-4E47-8896-803FCF2C35C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ABEC7FC-8917-4E69-BD96-E7ABFE4AE2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EA0D9F-F999-4AE1-9307-8977B81E24D1}"/>
              </a:ext>
            </a:extLst>
          </p:cNvPr>
          <p:cNvSpPr>
            <a:spLocks noGrp="1"/>
          </p:cNvSpPr>
          <p:nvPr>
            <p:ph type="dt" sz="half" idx="10"/>
          </p:nvPr>
        </p:nvSpPr>
        <p:spPr/>
        <p:txBody>
          <a:bodyPr/>
          <a:lstStyle/>
          <a:p>
            <a:fld id="{29274387-917E-4174-A04B-1AF6E4E2F496}" type="datetime1">
              <a:rPr lang="en-GB" smtClean="0"/>
              <a:t>11/04/2019</a:t>
            </a:fld>
            <a:endParaRPr lang="en-GB"/>
          </a:p>
        </p:txBody>
      </p:sp>
      <p:sp>
        <p:nvSpPr>
          <p:cNvPr id="5" name="Footer Placeholder 4">
            <a:extLst>
              <a:ext uri="{FF2B5EF4-FFF2-40B4-BE49-F238E27FC236}">
                <a16:creationId xmlns:a16="http://schemas.microsoft.com/office/drawing/2014/main" id="{E18E8E6A-F81A-414E-A9DF-F7A69FB21B60}"/>
              </a:ext>
            </a:extLst>
          </p:cNvPr>
          <p:cNvSpPr>
            <a:spLocks noGrp="1"/>
          </p:cNvSpPr>
          <p:nvPr>
            <p:ph type="ftr" sz="quarter" idx="11"/>
          </p:nvPr>
        </p:nvSpPr>
        <p:spPr/>
        <p:txBody>
          <a:bodyPr/>
          <a:lstStyle/>
          <a:p>
            <a:r>
              <a:rPr lang="en-GB"/>
              <a:t>(c) Ocean World</a:t>
            </a:r>
          </a:p>
        </p:txBody>
      </p:sp>
      <p:sp>
        <p:nvSpPr>
          <p:cNvPr id="6" name="Slide Number Placeholder 5">
            <a:extLst>
              <a:ext uri="{FF2B5EF4-FFF2-40B4-BE49-F238E27FC236}">
                <a16:creationId xmlns:a16="http://schemas.microsoft.com/office/drawing/2014/main" id="{EEFE19D9-CDB7-4591-8850-15C8C77DCF03}"/>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367994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7DBD8-89E1-449E-BDCA-678BA42134A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E23EC93-D298-46AF-819A-AB1748A5513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81802AD-1E2C-4D8F-ACF9-D56A0FAAFB8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4A7EA63-A26A-44CF-A5FC-93101D669AC2}"/>
              </a:ext>
            </a:extLst>
          </p:cNvPr>
          <p:cNvSpPr>
            <a:spLocks noGrp="1"/>
          </p:cNvSpPr>
          <p:nvPr>
            <p:ph type="dt" sz="half" idx="10"/>
          </p:nvPr>
        </p:nvSpPr>
        <p:spPr/>
        <p:txBody>
          <a:bodyPr/>
          <a:lstStyle/>
          <a:p>
            <a:fld id="{8468AE3C-4C33-498A-BDF0-22EAB5AC31A6}" type="datetime1">
              <a:rPr lang="en-GB" smtClean="0"/>
              <a:t>11/04/2019</a:t>
            </a:fld>
            <a:endParaRPr lang="en-GB"/>
          </a:p>
        </p:txBody>
      </p:sp>
      <p:sp>
        <p:nvSpPr>
          <p:cNvPr id="6" name="Footer Placeholder 5">
            <a:extLst>
              <a:ext uri="{FF2B5EF4-FFF2-40B4-BE49-F238E27FC236}">
                <a16:creationId xmlns:a16="http://schemas.microsoft.com/office/drawing/2014/main" id="{9BD38407-4825-4DA8-8836-8202ACFD35E1}"/>
              </a:ext>
            </a:extLst>
          </p:cNvPr>
          <p:cNvSpPr>
            <a:spLocks noGrp="1"/>
          </p:cNvSpPr>
          <p:nvPr>
            <p:ph type="ftr" sz="quarter" idx="11"/>
          </p:nvPr>
        </p:nvSpPr>
        <p:spPr/>
        <p:txBody>
          <a:bodyPr/>
          <a:lstStyle/>
          <a:p>
            <a:r>
              <a:rPr lang="en-GB"/>
              <a:t>(c) Ocean World</a:t>
            </a:r>
          </a:p>
        </p:txBody>
      </p:sp>
      <p:sp>
        <p:nvSpPr>
          <p:cNvPr id="7" name="Slide Number Placeholder 6">
            <a:extLst>
              <a:ext uri="{FF2B5EF4-FFF2-40B4-BE49-F238E27FC236}">
                <a16:creationId xmlns:a16="http://schemas.microsoft.com/office/drawing/2014/main" id="{200CEF6B-39A0-4333-9D23-5DFB4FF26B71}"/>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3188855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DBF45-B2A1-426A-98C0-AB64522B605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79E3D4D-090C-4195-B66D-462A3DEF9A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D0CB86-4A35-4EFD-9DAA-E8163744FFC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A81CD07-1440-42EA-B87B-F0065142EF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A0473E0-CBF3-4256-99BA-3A9A9F003E9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62B47EB-7A19-4C01-A7C5-0442E3747782}"/>
              </a:ext>
            </a:extLst>
          </p:cNvPr>
          <p:cNvSpPr>
            <a:spLocks noGrp="1"/>
          </p:cNvSpPr>
          <p:nvPr>
            <p:ph type="dt" sz="half" idx="10"/>
          </p:nvPr>
        </p:nvSpPr>
        <p:spPr/>
        <p:txBody>
          <a:bodyPr/>
          <a:lstStyle/>
          <a:p>
            <a:fld id="{B4D70C05-9D2C-4FA7-A9C9-2557C898E8BF}" type="datetime1">
              <a:rPr lang="en-GB" smtClean="0"/>
              <a:t>11/04/2019</a:t>
            </a:fld>
            <a:endParaRPr lang="en-GB"/>
          </a:p>
        </p:txBody>
      </p:sp>
      <p:sp>
        <p:nvSpPr>
          <p:cNvPr id="8" name="Footer Placeholder 7">
            <a:extLst>
              <a:ext uri="{FF2B5EF4-FFF2-40B4-BE49-F238E27FC236}">
                <a16:creationId xmlns:a16="http://schemas.microsoft.com/office/drawing/2014/main" id="{DC36BC01-BD0F-408F-9053-E6B2DA8424DF}"/>
              </a:ext>
            </a:extLst>
          </p:cNvPr>
          <p:cNvSpPr>
            <a:spLocks noGrp="1"/>
          </p:cNvSpPr>
          <p:nvPr>
            <p:ph type="ftr" sz="quarter" idx="11"/>
          </p:nvPr>
        </p:nvSpPr>
        <p:spPr/>
        <p:txBody>
          <a:bodyPr/>
          <a:lstStyle/>
          <a:p>
            <a:r>
              <a:rPr lang="en-GB"/>
              <a:t>(c) Ocean World</a:t>
            </a:r>
          </a:p>
        </p:txBody>
      </p:sp>
      <p:sp>
        <p:nvSpPr>
          <p:cNvPr id="9" name="Slide Number Placeholder 8">
            <a:extLst>
              <a:ext uri="{FF2B5EF4-FFF2-40B4-BE49-F238E27FC236}">
                <a16:creationId xmlns:a16="http://schemas.microsoft.com/office/drawing/2014/main" id="{92874C53-CA37-4C49-96C1-9136A469AB3D}"/>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4888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CA7C4-8B90-45FF-BEB0-B37EDA5627B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9952FDE-EC26-46E3-A8D5-23E698C07367}"/>
              </a:ext>
            </a:extLst>
          </p:cNvPr>
          <p:cNvSpPr>
            <a:spLocks noGrp="1"/>
          </p:cNvSpPr>
          <p:nvPr>
            <p:ph type="dt" sz="half" idx="10"/>
          </p:nvPr>
        </p:nvSpPr>
        <p:spPr/>
        <p:txBody>
          <a:bodyPr/>
          <a:lstStyle/>
          <a:p>
            <a:fld id="{23B3EE58-A46E-455B-9FBC-C76D36225EE0}" type="datetime1">
              <a:rPr lang="en-GB" smtClean="0"/>
              <a:t>11/04/2019</a:t>
            </a:fld>
            <a:endParaRPr lang="en-GB"/>
          </a:p>
        </p:txBody>
      </p:sp>
      <p:sp>
        <p:nvSpPr>
          <p:cNvPr id="4" name="Footer Placeholder 3">
            <a:extLst>
              <a:ext uri="{FF2B5EF4-FFF2-40B4-BE49-F238E27FC236}">
                <a16:creationId xmlns:a16="http://schemas.microsoft.com/office/drawing/2014/main" id="{F6151CE8-E3FE-4375-A955-02EA9965261D}"/>
              </a:ext>
            </a:extLst>
          </p:cNvPr>
          <p:cNvSpPr>
            <a:spLocks noGrp="1"/>
          </p:cNvSpPr>
          <p:nvPr>
            <p:ph type="ftr" sz="quarter" idx="11"/>
          </p:nvPr>
        </p:nvSpPr>
        <p:spPr/>
        <p:txBody>
          <a:bodyPr/>
          <a:lstStyle/>
          <a:p>
            <a:r>
              <a:rPr lang="en-GB"/>
              <a:t>(c) Ocean World</a:t>
            </a:r>
          </a:p>
        </p:txBody>
      </p:sp>
      <p:sp>
        <p:nvSpPr>
          <p:cNvPr id="5" name="Slide Number Placeholder 4">
            <a:extLst>
              <a:ext uri="{FF2B5EF4-FFF2-40B4-BE49-F238E27FC236}">
                <a16:creationId xmlns:a16="http://schemas.microsoft.com/office/drawing/2014/main" id="{A20291D3-BBEB-47A2-8223-76ACF3919CE2}"/>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264595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2CFF7E-0745-4179-804A-BAE369C8C6DB}"/>
              </a:ext>
            </a:extLst>
          </p:cNvPr>
          <p:cNvSpPr>
            <a:spLocks noGrp="1"/>
          </p:cNvSpPr>
          <p:nvPr>
            <p:ph type="dt" sz="half" idx="10"/>
          </p:nvPr>
        </p:nvSpPr>
        <p:spPr/>
        <p:txBody>
          <a:bodyPr/>
          <a:lstStyle/>
          <a:p>
            <a:fld id="{20A98D7A-9224-4A95-A12F-A6A823A9F1A3}" type="datetime1">
              <a:rPr lang="en-GB" smtClean="0"/>
              <a:t>11/04/2019</a:t>
            </a:fld>
            <a:endParaRPr lang="en-GB"/>
          </a:p>
        </p:txBody>
      </p:sp>
      <p:sp>
        <p:nvSpPr>
          <p:cNvPr id="3" name="Footer Placeholder 2">
            <a:extLst>
              <a:ext uri="{FF2B5EF4-FFF2-40B4-BE49-F238E27FC236}">
                <a16:creationId xmlns:a16="http://schemas.microsoft.com/office/drawing/2014/main" id="{E88FF12D-FD87-464A-A417-D56D967177AE}"/>
              </a:ext>
            </a:extLst>
          </p:cNvPr>
          <p:cNvSpPr>
            <a:spLocks noGrp="1"/>
          </p:cNvSpPr>
          <p:nvPr>
            <p:ph type="ftr" sz="quarter" idx="11"/>
          </p:nvPr>
        </p:nvSpPr>
        <p:spPr/>
        <p:txBody>
          <a:bodyPr/>
          <a:lstStyle/>
          <a:p>
            <a:r>
              <a:rPr lang="en-GB"/>
              <a:t>(c) Ocean World</a:t>
            </a:r>
          </a:p>
        </p:txBody>
      </p:sp>
      <p:sp>
        <p:nvSpPr>
          <p:cNvPr id="4" name="Slide Number Placeholder 3">
            <a:extLst>
              <a:ext uri="{FF2B5EF4-FFF2-40B4-BE49-F238E27FC236}">
                <a16:creationId xmlns:a16="http://schemas.microsoft.com/office/drawing/2014/main" id="{91154299-42F2-431D-A244-24E26F73736A}"/>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3091214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D53CC-838C-4A32-BB71-423A242D28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86CF530-E6B2-4A35-BFD2-1501A1F7BE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68F8702-5D07-428B-81D6-29B40A3DDA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D8DD49-C4BE-4297-A39C-E8A41D459D39}"/>
              </a:ext>
            </a:extLst>
          </p:cNvPr>
          <p:cNvSpPr>
            <a:spLocks noGrp="1"/>
          </p:cNvSpPr>
          <p:nvPr>
            <p:ph type="dt" sz="half" idx="10"/>
          </p:nvPr>
        </p:nvSpPr>
        <p:spPr/>
        <p:txBody>
          <a:bodyPr/>
          <a:lstStyle/>
          <a:p>
            <a:fld id="{5D162A25-D35E-4864-B31E-6CB346416B1A}" type="datetime1">
              <a:rPr lang="en-GB" smtClean="0"/>
              <a:t>11/04/2019</a:t>
            </a:fld>
            <a:endParaRPr lang="en-GB"/>
          </a:p>
        </p:txBody>
      </p:sp>
      <p:sp>
        <p:nvSpPr>
          <p:cNvPr id="6" name="Footer Placeholder 5">
            <a:extLst>
              <a:ext uri="{FF2B5EF4-FFF2-40B4-BE49-F238E27FC236}">
                <a16:creationId xmlns:a16="http://schemas.microsoft.com/office/drawing/2014/main" id="{E8054E4C-E482-43C5-A5EB-05798BFECCFB}"/>
              </a:ext>
            </a:extLst>
          </p:cNvPr>
          <p:cNvSpPr>
            <a:spLocks noGrp="1"/>
          </p:cNvSpPr>
          <p:nvPr>
            <p:ph type="ftr" sz="quarter" idx="11"/>
          </p:nvPr>
        </p:nvSpPr>
        <p:spPr/>
        <p:txBody>
          <a:bodyPr/>
          <a:lstStyle/>
          <a:p>
            <a:r>
              <a:rPr lang="en-GB"/>
              <a:t>(c) Ocean World</a:t>
            </a:r>
          </a:p>
        </p:txBody>
      </p:sp>
      <p:sp>
        <p:nvSpPr>
          <p:cNvPr id="7" name="Slide Number Placeholder 6">
            <a:extLst>
              <a:ext uri="{FF2B5EF4-FFF2-40B4-BE49-F238E27FC236}">
                <a16:creationId xmlns:a16="http://schemas.microsoft.com/office/drawing/2014/main" id="{2C6B608F-E2A7-40FA-B9A2-51A3F89A5322}"/>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3957421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2F0FB-FE53-4107-82C7-FC9D1472A9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517D159-E4C2-48AD-A335-AC672B8FFA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AE4BB19-4D66-41B6-ACC4-4F80B81173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2492C05-2706-472C-9256-1CADB8CF9D86}"/>
              </a:ext>
            </a:extLst>
          </p:cNvPr>
          <p:cNvSpPr>
            <a:spLocks noGrp="1"/>
          </p:cNvSpPr>
          <p:nvPr>
            <p:ph type="dt" sz="half" idx="10"/>
          </p:nvPr>
        </p:nvSpPr>
        <p:spPr/>
        <p:txBody>
          <a:bodyPr/>
          <a:lstStyle/>
          <a:p>
            <a:fld id="{616B7A68-0BCA-4ACB-AE5B-95B407A9F8DD}" type="datetime1">
              <a:rPr lang="en-GB" smtClean="0"/>
              <a:t>11/04/2019</a:t>
            </a:fld>
            <a:endParaRPr lang="en-GB"/>
          </a:p>
        </p:txBody>
      </p:sp>
      <p:sp>
        <p:nvSpPr>
          <p:cNvPr id="6" name="Footer Placeholder 5">
            <a:extLst>
              <a:ext uri="{FF2B5EF4-FFF2-40B4-BE49-F238E27FC236}">
                <a16:creationId xmlns:a16="http://schemas.microsoft.com/office/drawing/2014/main" id="{69866E68-C269-4247-8DD4-FCE4287CBD47}"/>
              </a:ext>
            </a:extLst>
          </p:cNvPr>
          <p:cNvSpPr>
            <a:spLocks noGrp="1"/>
          </p:cNvSpPr>
          <p:nvPr>
            <p:ph type="ftr" sz="quarter" idx="11"/>
          </p:nvPr>
        </p:nvSpPr>
        <p:spPr/>
        <p:txBody>
          <a:bodyPr/>
          <a:lstStyle/>
          <a:p>
            <a:r>
              <a:rPr lang="en-GB"/>
              <a:t>(c) Ocean World</a:t>
            </a:r>
          </a:p>
        </p:txBody>
      </p:sp>
      <p:sp>
        <p:nvSpPr>
          <p:cNvPr id="7" name="Slide Number Placeholder 6">
            <a:extLst>
              <a:ext uri="{FF2B5EF4-FFF2-40B4-BE49-F238E27FC236}">
                <a16:creationId xmlns:a16="http://schemas.microsoft.com/office/drawing/2014/main" id="{AF8EEE0D-CAC5-438F-B119-45E8CDAA0EB7}"/>
              </a:ext>
            </a:extLst>
          </p:cNvPr>
          <p:cNvSpPr>
            <a:spLocks noGrp="1"/>
          </p:cNvSpPr>
          <p:nvPr>
            <p:ph type="sldNum" sz="quarter" idx="12"/>
          </p:nvPr>
        </p:nvSpPr>
        <p:spPr/>
        <p:txBody>
          <a:bodyPr/>
          <a:lstStyle/>
          <a:p>
            <a:fld id="{E6E8788A-8DDC-4420-86C1-9446F88BAE87}" type="slidenum">
              <a:rPr lang="en-GB" smtClean="0"/>
              <a:t>‹#›</a:t>
            </a:fld>
            <a:endParaRPr lang="en-GB"/>
          </a:p>
        </p:txBody>
      </p:sp>
    </p:spTree>
    <p:extLst>
      <p:ext uri="{BB962C8B-B14F-4D97-AF65-F5344CB8AC3E}">
        <p14:creationId xmlns:p14="http://schemas.microsoft.com/office/powerpoint/2010/main" val="4252599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83C82C-F48A-4B2E-9EB8-DACF8CAA2A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02D9278-4E04-4F59-A301-94AEE4750F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164201-4AD4-48D1-A790-D1DEBA4E28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AE3170-E6BD-443B-8044-E2D46AA0D325}" type="datetime1">
              <a:rPr lang="en-GB" smtClean="0"/>
              <a:t>11/04/2019</a:t>
            </a:fld>
            <a:endParaRPr lang="en-GB"/>
          </a:p>
        </p:txBody>
      </p:sp>
      <p:sp>
        <p:nvSpPr>
          <p:cNvPr id="5" name="Footer Placeholder 4">
            <a:extLst>
              <a:ext uri="{FF2B5EF4-FFF2-40B4-BE49-F238E27FC236}">
                <a16:creationId xmlns:a16="http://schemas.microsoft.com/office/drawing/2014/main" id="{ECB6EE37-C6CD-4CAD-9806-83BA90BD3C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(c) Ocean World</a:t>
            </a:r>
          </a:p>
        </p:txBody>
      </p:sp>
      <p:sp>
        <p:nvSpPr>
          <p:cNvPr id="6" name="Slide Number Placeholder 5">
            <a:extLst>
              <a:ext uri="{FF2B5EF4-FFF2-40B4-BE49-F238E27FC236}">
                <a16:creationId xmlns:a16="http://schemas.microsoft.com/office/drawing/2014/main" id="{F1012769-4424-40A8-A871-9AAD9F0264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E8788A-8DDC-4420-86C1-9446F88BAE87}" type="slidenum">
              <a:rPr lang="en-GB" smtClean="0"/>
              <a:t>‹#›</a:t>
            </a:fld>
            <a:endParaRPr lang="en-GB"/>
          </a:p>
        </p:txBody>
      </p:sp>
    </p:spTree>
    <p:extLst>
      <p:ext uri="{BB962C8B-B14F-4D97-AF65-F5344CB8AC3E}">
        <p14:creationId xmlns:p14="http://schemas.microsoft.com/office/powerpoint/2010/main" val="3947247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t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6.tif"/></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6.tif"/><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21.jpeg"/><Relationship Id="rId9"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6.xml"/><Relationship Id="rId6" Type="http://schemas.openxmlformats.org/officeDocument/2006/relationships/image" Target="../media/image7.tif"/><Relationship Id="rId5" Type="http://schemas.openxmlformats.org/officeDocument/2006/relationships/image" Target="../media/image6.jp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jpe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p:cNvSpPr>
          <p:nvPr/>
        </p:nvSpPr>
        <p:spPr bwMode="auto">
          <a:xfrm>
            <a:off x="1522413" y="1049338"/>
            <a:ext cx="8926512" cy="294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lvl1pPr marL="304800" indent="-30480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sz="2600" b="1">
              <a:latin typeface="Lucida Grande"/>
              <a:ea typeface="Lucida Grande"/>
              <a:cs typeface="Lucida Grande"/>
              <a:sym typeface="Lucida Grande"/>
            </a:endParaRPr>
          </a:p>
          <a:p>
            <a:pPr algn="ctr"/>
            <a:endParaRPr lang="en-US" altLang="en-US" sz="3500">
              <a:solidFill>
                <a:srgbClr val="DD2067"/>
              </a:solidFill>
              <a:latin typeface="Lucida Grande"/>
              <a:ea typeface="Lucida Grande"/>
              <a:cs typeface="Lucida Grande"/>
              <a:sym typeface="Lucida Grande"/>
            </a:endParaRPr>
          </a:p>
          <a:p>
            <a:pPr algn="ctr"/>
            <a:endParaRPr lang="en-US" altLang="en-US" sz="3300">
              <a:solidFill>
                <a:srgbClr val="FF0000"/>
              </a:solidFill>
              <a:latin typeface="Comic Sans MS Bold" panose="030F0902030302020204" pitchFamily="66" charset="0"/>
              <a:ea typeface="Apple Chancery"/>
              <a:cs typeface="Apple Chancery"/>
              <a:sym typeface="Comic Sans MS Bold" panose="030F0902030302020204" pitchFamily="66" charset="0"/>
            </a:endParaRPr>
          </a:p>
          <a:p>
            <a:pPr algn="ctr"/>
            <a:endParaRPr lang="en-US" altLang="en-US" sz="1900">
              <a:latin typeface="Lucida Grande"/>
              <a:ea typeface="Lucida Grande"/>
              <a:cs typeface="Lucida Grande"/>
              <a:sym typeface="Lucida Grande"/>
            </a:endParaRPr>
          </a:p>
        </p:txBody>
      </p:sp>
      <p:sp>
        <p:nvSpPr>
          <p:cNvPr id="14339" name="Rectangle 2"/>
          <p:cNvSpPr>
            <a:spLocks/>
          </p:cNvSpPr>
          <p:nvPr/>
        </p:nvSpPr>
        <p:spPr bwMode="auto">
          <a:xfrm>
            <a:off x="8077200" y="6245225"/>
            <a:ext cx="21463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a:endParaRPr lang="en-US" altLang="en-US" sz="1400" dirty="0">
              <a:latin typeface="Lucida Grande"/>
              <a:ea typeface="Lucida Grande"/>
              <a:cs typeface="Lucida Grande"/>
              <a:sym typeface="Lucida Grande"/>
            </a:endParaRPr>
          </a:p>
        </p:txBody>
      </p:sp>
      <p:sp>
        <p:nvSpPr>
          <p:cNvPr id="14342" name="Rectangle 5"/>
          <p:cNvSpPr>
            <a:spLocks/>
          </p:cNvSpPr>
          <p:nvPr/>
        </p:nvSpPr>
        <p:spPr bwMode="auto">
          <a:xfrm>
            <a:off x="5484220" y="2811695"/>
            <a:ext cx="6927811"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en-US" sz="5400" b="1" dirty="0">
                <a:solidFill>
                  <a:srgbClr val="DD2067"/>
                </a:solidFill>
                <a:latin typeface="Lucida Grande"/>
                <a:ea typeface="Lucida Grande"/>
                <a:cs typeface="Lucida Grande"/>
                <a:sym typeface="Lucida Grande"/>
              </a:rPr>
              <a:t>Food Chains</a:t>
            </a:r>
          </a:p>
          <a:p>
            <a:pPr algn="ctr"/>
            <a:r>
              <a:rPr lang="en-US" altLang="en-US" sz="5400" b="1" dirty="0">
                <a:solidFill>
                  <a:srgbClr val="DD2067"/>
                </a:solidFill>
                <a:latin typeface="Lucida Grande"/>
                <a:ea typeface="Lucida Grande"/>
                <a:cs typeface="Lucida Grande"/>
                <a:sym typeface="Lucida Grande"/>
              </a:rPr>
              <a:t> </a:t>
            </a:r>
            <a:r>
              <a:rPr lang="en-US" altLang="en-US" sz="5400" b="1">
                <a:solidFill>
                  <a:srgbClr val="DD2067"/>
                </a:solidFill>
                <a:latin typeface="Lucida Grande"/>
                <a:ea typeface="Lucida Grande"/>
                <a:cs typeface="Lucida Grande"/>
                <a:sym typeface="Lucida Grande"/>
              </a:rPr>
              <a:t>in the Ocean</a:t>
            </a:r>
            <a:endParaRPr lang="en-US" altLang="en-US" sz="5400" b="1" dirty="0">
              <a:solidFill>
                <a:srgbClr val="DD2067"/>
              </a:solidFill>
              <a:latin typeface="Lucida Grande"/>
              <a:ea typeface="Lucida Grande"/>
              <a:cs typeface="Lucida Grande"/>
              <a:sym typeface="Lucida Grande"/>
            </a:endParaRPr>
          </a:p>
        </p:txBody>
      </p:sp>
      <p:sp>
        <p:nvSpPr>
          <p:cNvPr id="4" name="Slide Number Placeholder 3"/>
          <p:cNvSpPr>
            <a:spLocks noGrp="1"/>
          </p:cNvSpPr>
          <p:nvPr>
            <p:ph type="sldNum" sz="quarter" idx="12"/>
          </p:nvPr>
        </p:nvSpPr>
        <p:spPr/>
        <p:txBody>
          <a:bodyPr/>
          <a:lstStyle/>
          <a:p>
            <a:fld id="{3AD1A711-8049-4FB0-ADB6-E91A9CEF8C3C}" type="slidenum">
              <a:rPr lang="en-GB" altLang="en-US" smtClean="0"/>
              <a:pPr/>
              <a:t>1</a:t>
            </a:fld>
            <a:endParaRPr lang="en-GB" altLang="en-US"/>
          </a:p>
        </p:txBody>
      </p:sp>
      <p:pic>
        <p:nvPicPr>
          <p:cNvPr id="3" name="Picture 2">
            <a:extLst>
              <a:ext uri="{FF2B5EF4-FFF2-40B4-BE49-F238E27FC236}">
                <a16:creationId xmlns:a16="http://schemas.microsoft.com/office/drawing/2014/main" id="{63CCBDE8-5F70-441B-9A58-F0F7B21E43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16" y="1604112"/>
            <a:ext cx="5657423" cy="4453790"/>
          </a:xfrm>
          <a:prstGeom prst="rect">
            <a:avLst/>
          </a:prstGeom>
        </p:spPr>
      </p:pic>
      <p:pic>
        <p:nvPicPr>
          <p:cNvPr id="9" name="Picture 1" descr="page1image25574048">
            <a:extLst>
              <a:ext uri="{FF2B5EF4-FFF2-40B4-BE49-F238E27FC236}">
                <a16:creationId xmlns:a16="http://schemas.microsoft.com/office/drawing/2014/main" id="{0868BC15-FC10-2B4A-A84B-B7AC0F870E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437225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itle 1">
            <a:extLst>
              <a:ext uri="{FF2B5EF4-FFF2-40B4-BE49-F238E27FC236}">
                <a16:creationId xmlns:a16="http://schemas.microsoft.com/office/drawing/2014/main" id="{05B0D4E4-FBEB-47F7-9340-5855312600F8}"/>
              </a:ext>
            </a:extLst>
          </p:cNvPr>
          <p:cNvSpPr>
            <a:spLocks noGrp="1"/>
          </p:cNvSpPr>
          <p:nvPr>
            <p:ph type="title"/>
          </p:nvPr>
        </p:nvSpPr>
        <p:spPr>
          <a:xfrm>
            <a:off x="966376" y="1215124"/>
            <a:ext cx="10515600" cy="1325563"/>
          </a:xfrm>
        </p:spPr>
        <p:txBody>
          <a:bodyPr>
            <a:normAutofit fontScale="90000"/>
          </a:bodyPr>
          <a:lstStyle/>
          <a:p>
            <a:pPr algn="ctr"/>
            <a:r>
              <a:rPr lang="en-GB" altLang="en-US" sz="5400" b="1" dirty="0"/>
              <a:t>Arrows show the energy moving through the food chain</a:t>
            </a:r>
          </a:p>
        </p:txBody>
      </p:sp>
      <p:pic>
        <p:nvPicPr>
          <p:cNvPr id="6" name="Picture 4">
            <a:extLst>
              <a:ext uri="{FF2B5EF4-FFF2-40B4-BE49-F238E27FC236}">
                <a16:creationId xmlns:a16="http://schemas.microsoft.com/office/drawing/2014/main" id="{898F3BFC-EA85-4646-BA5A-A3536D7B43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621" y="3114792"/>
            <a:ext cx="2484151" cy="186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0313CC68-DF86-4B21-B6A6-4B5892F8F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254" y="3245973"/>
            <a:ext cx="2306722" cy="1730041"/>
          </a:xfrm>
          <a:prstGeom prst="rect">
            <a:avLst/>
          </a:prstGeom>
        </p:spPr>
      </p:pic>
      <p:pic>
        <p:nvPicPr>
          <p:cNvPr id="8" name="Picture 7">
            <a:extLst>
              <a:ext uri="{FF2B5EF4-FFF2-40B4-BE49-F238E27FC236}">
                <a16:creationId xmlns:a16="http://schemas.microsoft.com/office/drawing/2014/main" id="{1BE929C3-8AED-4061-A8D7-14B7976A0A22}"/>
              </a:ext>
            </a:extLst>
          </p:cNvPr>
          <p:cNvPicPr>
            <a:picLocks noChangeAspect="1"/>
          </p:cNvPicPr>
          <p:nvPr/>
        </p:nvPicPr>
        <p:blipFill rotWithShape="1">
          <a:blip r:embed="rId4">
            <a:extLst>
              <a:ext uri="{28A0092B-C50C-407E-A947-70E740481C1C}">
                <a14:useLocalDpi xmlns:a14="http://schemas.microsoft.com/office/drawing/2010/main" val="0"/>
              </a:ext>
            </a:extLst>
          </a:blip>
          <a:srcRect l="14230" t="19321" r="16841"/>
          <a:stretch/>
        </p:blipFill>
        <p:spPr>
          <a:xfrm>
            <a:off x="4775007" y="2961717"/>
            <a:ext cx="2416180" cy="2121022"/>
          </a:xfrm>
          <a:prstGeom prst="rect">
            <a:avLst/>
          </a:prstGeom>
        </p:spPr>
      </p:pic>
      <p:sp>
        <p:nvSpPr>
          <p:cNvPr id="9" name="TextBox 8">
            <a:extLst>
              <a:ext uri="{FF2B5EF4-FFF2-40B4-BE49-F238E27FC236}">
                <a16:creationId xmlns:a16="http://schemas.microsoft.com/office/drawing/2014/main" id="{0C763C63-4CBD-4109-A4C5-9B77C29E2F60}"/>
              </a:ext>
            </a:extLst>
          </p:cNvPr>
          <p:cNvSpPr txBox="1"/>
          <p:nvPr/>
        </p:nvSpPr>
        <p:spPr>
          <a:xfrm>
            <a:off x="9715668" y="5082739"/>
            <a:ext cx="2194560" cy="646331"/>
          </a:xfrm>
          <a:prstGeom prst="rect">
            <a:avLst/>
          </a:prstGeom>
          <a:noFill/>
        </p:spPr>
        <p:txBody>
          <a:bodyPr wrap="square" rtlCol="0">
            <a:spAutoFit/>
          </a:bodyPr>
          <a:lstStyle/>
          <a:p>
            <a:r>
              <a:rPr lang="en-GB" sz="3600" b="1" dirty="0"/>
              <a:t>Shark</a:t>
            </a:r>
          </a:p>
        </p:txBody>
      </p:sp>
      <p:sp>
        <p:nvSpPr>
          <p:cNvPr id="14" name="TextBox 13">
            <a:extLst>
              <a:ext uri="{FF2B5EF4-FFF2-40B4-BE49-F238E27FC236}">
                <a16:creationId xmlns:a16="http://schemas.microsoft.com/office/drawing/2014/main" id="{367F5BF6-C7C2-4E9A-962A-8819E66BC933}"/>
              </a:ext>
            </a:extLst>
          </p:cNvPr>
          <p:cNvSpPr txBox="1"/>
          <p:nvPr/>
        </p:nvSpPr>
        <p:spPr>
          <a:xfrm>
            <a:off x="691315" y="5087519"/>
            <a:ext cx="2194560" cy="646331"/>
          </a:xfrm>
          <a:prstGeom prst="rect">
            <a:avLst/>
          </a:prstGeom>
          <a:noFill/>
        </p:spPr>
        <p:txBody>
          <a:bodyPr wrap="square" rtlCol="0">
            <a:spAutoFit/>
          </a:bodyPr>
          <a:lstStyle/>
          <a:p>
            <a:r>
              <a:rPr lang="en-GB" sz="3600" b="1" dirty="0"/>
              <a:t>Sea Grass  </a:t>
            </a:r>
          </a:p>
        </p:txBody>
      </p:sp>
      <p:sp>
        <p:nvSpPr>
          <p:cNvPr id="15" name="TextBox 14">
            <a:extLst>
              <a:ext uri="{FF2B5EF4-FFF2-40B4-BE49-F238E27FC236}">
                <a16:creationId xmlns:a16="http://schemas.microsoft.com/office/drawing/2014/main" id="{6A461B6A-268B-42E6-B017-833256491067}"/>
              </a:ext>
            </a:extLst>
          </p:cNvPr>
          <p:cNvSpPr txBox="1"/>
          <p:nvPr/>
        </p:nvSpPr>
        <p:spPr>
          <a:xfrm>
            <a:off x="5519995" y="5087519"/>
            <a:ext cx="1552270" cy="646331"/>
          </a:xfrm>
          <a:prstGeom prst="rect">
            <a:avLst/>
          </a:prstGeom>
          <a:noFill/>
        </p:spPr>
        <p:txBody>
          <a:bodyPr wrap="square" rtlCol="0">
            <a:spAutoFit/>
          </a:bodyPr>
          <a:lstStyle/>
          <a:p>
            <a:r>
              <a:rPr lang="en-GB" sz="3600" b="1" dirty="0"/>
              <a:t>Turtle</a:t>
            </a:r>
          </a:p>
        </p:txBody>
      </p:sp>
      <p:cxnSp>
        <p:nvCxnSpPr>
          <p:cNvPr id="3" name="Straight Arrow Connector 2">
            <a:extLst>
              <a:ext uri="{FF2B5EF4-FFF2-40B4-BE49-F238E27FC236}">
                <a16:creationId xmlns:a16="http://schemas.microsoft.com/office/drawing/2014/main" id="{2313D8C4-B09A-4A23-815E-D039E19D330F}"/>
              </a:ext>
            </a:extLst>
          </p:cNvPr>
          <p:cNvCxnSpPr/>
          <p:nvPr/>
        </p:nvCxnSpPr>
        <p:spPr>
          <a:xfrm>
            <a:off x="3276733" y="4046349"/>
            <a:ext cx="1239843"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DCE16E2-AB52-434A-B588-12379720A3C3}"/>
              </a:ext>
            </a:extLst>
          </p:cNvPr>
          <p:cNvCxnSpPr/>
          <p:nvPr/>
        </p:nvCxnSpPr>
        <p:spPr>
          <a:xfrm>
            <a:off x="7652452" y="4091842"/>
            <a:ext cx="1239843"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C6CFC48-4DF7-4C44-899E-9E20B79EED4B}"/>
              </a:ext>
            </a:extLst>
          </p:cNvPr>
          <p:cNvCxnSpPr/>
          <p:nvPr/>
        </p:nvCxnSpPr>
        <p:spPr>
          <a:xfrm>
            <a:off x="3276734" y="5414417"/>
            <a:ext cx="1239843"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CD87F79-F997-43D2-8AF9-3115E768D2F7}"/>
              </a:ext>
            </a:extLst>
          </p:cNvPr>
          <p:cNvCxnSpPr/>
          <p:nvPr/>
        </p:nvCxnSpPr>
        <p:spPr>
          <a:xfrm>
            <a:off x="7686010" y="5406609"/>
            <a:ext cx="1239843"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78AF271-56D6-456D-B909-F0552D976E2F}"/>
              </a:ext>
            </a:extLst>
          </p:cNvPr>
          <p:cNvSpPr txBox="1"/>
          <p:nvPr/>
        </p:nvSpPr>
        <p:spPr>
          <a:xfrm>
            <a:off x="0" y="5952998"/>
            <a:ext cx="12192000" cy="707886"/>
          </a:xfrm>
          <a:prstGeom prst="rect">
            <a:avLst/>
          </a:prstGeom>
          <a:noFill/>
        </p:spPr>
        <p:txBody>
          <a:bodyPr wrap="square" rtlCol="0">
            <a:spAutoFit/>
          </a:bodyPr>
          <a:lstStyle/>
          <a:p>
            <a:pPr algn="ctr"/>
            <a:r>
              <a:rPr lang="en-GB" sz="4000" b="1" dirty="0"/>
              <a:t>This is a food chain –  but what’s missing?</a:t>
            </a:r>
          </a:p>
        </p:txBody>
      </p:sp>
      <p:sp>
        <p:nvSpPr>
          <p:cNvPr id="4" name="Slide Number Placeholder 3">
            <a:extLst>
              <a:ext uri="{FF2B5EF4-FFF2-40B4-BE49-F238E27FC236}">
                <a16:creationId xmlns:a16="http://schemas.microsoft.com/office/drawing/2014/main" id="{24315E23-075A-4E5A-91A1-009A20D14A15}"/>
              </a:ext>
            </a:extLst>
          </p:cNvPr>
          <p:cNvSpPr>
            <a:spLocks noGrp="1"/>
          </p:cNvSpPr>
          <p:nvPr>
            <p:ph type="sldNum" sz="quarter" idx="12"/>
          </p:nvPr>
        </p:nvSpPr>
        <p:spPr/>
        <p:txBody>
          <a:bodyPr/>
          <a:lstStyle/>
          <a:p>
            <a:fld id="{E6E8788A-8DDC-4420-86C1-9446F88BAE87}" type="slidenum">
              <a:rPr lang="en-GB" smtClean="0"/>
              <a:t>10</a:t>
            </a:fld>
            <a:endParaRPr lang="en-GB"/>
          </a:p>
        </p:txBody>
      </p:sp>
      <p:pic>
        <p:nvPicPr>
          <p:cNvPr id="18" name="Picture 1" descr="page1image25574048">
            <a:extLst>
              <a:ext uri="{FF2B5EF4-FFF2-40B4-BE49-F238E27FC236}">
                <a16:creationId xmlns:a16="http://schemas.microsoft.com/office/drawing/2014/main" id="{939D6BA4-260E-3849-91AD-52D1ECEA7D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9785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a:extLst>
              <a:ext uri="{FF2B5EF4-FFF2-40B4-BE49-F238E27FC236}">
                <a16:creationId xmlns:a16="http://schemas.microsoft.com/office/drawing/2014/main" id="{F4547258-7916-4E2E-AB1B-A72636E902A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60713" y="0"/>
            <a:ext cx="5305425"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a:extLst>
              <a:ext uri="{FF2B5EF4-FFF2-40B4-BE49-F238E27FC236}">
                <a16:creationId xmlns:a16="http://schemas.microsoft.com/office/drawing/2014/main" id="{9B1EC3F1-469B-4967-8F27-A1C81A401A48}"/>
              </a:ext>
            </a:extLst>
          </p:cNvPr>
          <p:cNvCxnSpPr/>
          <p:nvPr/>
        </p:nvCxnSpPr>
        <p:spPr>
          <a:xfrm>
            <a:off x="5843846" y="5305425"/>
            <a:ext cx="16933" cy="1355583"/>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6C3671EE-D6B3-4365-94D2-FA1B826A426C}"/>
              </a:ext>
            </a:extLst>
          </p:cNvPr>
          <p:cNvSpPr>
            <a:spLocks noGrp="1"/>
          </p:cNvSpPr>
          <p:nvPr>
            <p:ph type="sldNum" sz="quarter" idx="12"/>
          </p:nvPr>
        </p:nvSpPr>
        <p:spPr/>
        <p:txBody>
          <a:bodyPr/>
          <a:lstStyle/>
          <a:p>
            <a:fld id="{E6E8788A-8DDC-4420-86C1-9446F88BAE87}" type="slidenum">
              <a:rPr lang="en-GB" smtClean="0"/>
              <a:t>11</a:t>
            </a:fld>
            <a:endParaRPr lang="en-GB"/>
          </a:p>
        </p:txBody>
      </p:sp>
      <p:pic>
        <p:nvPicPr>
          <p:cNvPr id="6" name="Picture 1" descr="page1image25574048">
            <a:extLst>
              <a:ext uri="{FF2B5EF4-FFF2-40B4-BE49-F238E27FC236}">
                <a16:creationId xmlns:a16="http://schemas.microsoft.com/office/drawing/2014/main" id="{17C05BAC-FA16-6A43-9446-8F376B91C5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288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a:extLst>
              <a:ext uri="{FF2B5EF4-FFF2-40B4-BE49-F238E27FC236}">
                <a16:creationId xmlns:a16="http://schemas.microsoft.com/office/drawing/2014/main" id="{F4547258-7916-4E2E-AB1B-A72636E902A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9407" y="676457"/>
            <a:ext cx="5305425"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a:extLst>
              <a:ext uri="{FF2B5EF4-FFF2-40B4-BE49-F238E27FC236}">
                <a16:creationId xmlns:a16="http://schemas.microsoft.com/office/drawing/2014/main" id="{9B1EC3F1-469B-4967-8F27-A1C81A401A48}"/>
              </a:ext>
            </a:extLst>
          </p:cNvPr>
          <p:cNvCxnSpPr/>
          <p:nvPr/>
        </p:nvCxnSpPr>
        <p:spPr>
          <a:xfrm>
            <a:off x="3775187" y="5183329"/>
            <a:ext cx="16933" cy="1355583"/>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6B89EF2-E961-456B-A400-C58C92381109}"/>
              </a:ext>
            </a:extLst>
          </p:cNvPr>
          <p:cNvSpPr txBox="1"/>
          <p:nvPr/>
        </p:nvSpPr>
        <p:spPr>
          <a:xfrm>
            <a:off x="7024612" y="1436344"/>
            <a:ext cx="4186990" cy="3785652"/>
          </a:xfrm>
          <a:prstGeom prst="rect">
            <a:avLst/>
          </a:prstGeom>
          <a:noFill/>
        </p:spPr>
        <p:txBody>
          <a:bodyPr wrap="square" rtlCol="0">
            <a:spAutoFit/>
          </a:bodyPr>
          <a:lstStyle/>
          <a:p>
            <a:pPr algn="ctr"/>
            <a:r>
              <a:rPr lang="en-GB" sz="4000" dirty="0"/>
              <a:t>The Sun is at the start of every food chain </a:t>
            </a:r>
          </a:p>
          <a:p>
            <a:pPr algn="ctr"/>
            <a:endParaRPr lang="en-GB" sz="4000" dirty="0"/>
          </a:p>
          <a:p>
            <a:pPr algn="ctr"/>
            <a:r>
              <a:rPr lang="en-GB" sz="4000" dirty="0"/>
              <a:t>It supplies the light energy</a:t>
            </a:r>
          </a:p>
        </p:txBody>
      </p:sp>
      <p:sp>
        <p:nvSpPr>
          <p:cNvPr id="4" name="Slide Number Placeholder 3">
            <a:extLst>
              <a:ext uri="{FF2B5EF4-FFF2-40B4-BE49-F238E27FC236}">
                <a16:creationId xmlns:a16="http://schemas.microsoft.com/office/drawing/2014/main" id="{87E24890-E0B3-41BA-8BDF-4A5CC2A6A754}"/>
              </a:ext>
            </a:extLst>
          </p:cNvPr>
          <p:cNvSpPr>
            <a:spLocks noGrp="1"/>
          </p:cNvSpPr>
          <p:nvPr>
            <p:ph type="sldNum" sz="quarter" idx="12"/>
          </p:nvPr>
        </p:nvSpPr>
        <p:spPr/>
        <p:txBody>
          <a:bodyPr/>
          <a:lstStyle/>
          <a:p>
            <a:fld id="{E6E8788A-8DDC-4420-86C1-9446F88BAE87}" type="slidenum">
              <a:rPr lang="en-GB" smtClean="0"/>
              <a:t>12</a:t>
            </a:fld>
            <a:endParaRPr lang="en-GB"/>
          </a:p>
        </p:txBody>
      </p:sp>
      <p:pic>
        <p:nvPicPr>
          <p:cNvPr id="8" name="Picture 1" descr="page1image25574048">
            <a:extLst>
              <a:ext uri="{FF2B5EF4-FFF2-40B4-BE49-F238E27FC236}">
                <a16:creationId xmlns:a16="http://schemas.microsoft.com/office/drawing/2014/main" id="{DD051D69-8EA9-FD4D-ADC2-9274E2BB0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737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65957B61-C9AD-4E3C-9913-C3E52C3E50B8}"/>
              </a:ext>
            </a:extLst>
          </p:cNvPr>
          <p:cNvSpPr>
            <a:spLocks noGrp="1"/>
          </p:cNvSpPr>
          <p:nvPr>
            <p:ph type="title"/>
          </p:nvPr>
        </p:nvSpPr>
        <p:spPr>
          <a:xfrm>
            <a:off x="966539" y="1799081"/>
            <a:ext cx="10515600" cy="1325563"/>
          </a:xfrm>
        </p:spPr>
        <p:txBody>
          <a:bodyPr>
            <a:normAutofit fontScale="90000"/>
          </a:bodyPr>
          <a:lstStyle/>
          <a:p>
            <a:pPr algn="ctr" eaLnBrk="1" hangingPunct="1"/>
            <a:r>
              <a:rPr lang="en-GB" altLang="en-US" sz="4800" b="1" dirty="0"/>
              <a:t>Algae and Sea Grass are called </a:t>
            </a:r>
            <a:r>
              <a:rPr lang="en-GB" altLang="en-US" sz="4800" b="1" dirty="0">
                <a:solidFill>
                  <a:srgbClr val="FF0000"/>
                </a:solidFill>
              </a:rPr>
              <a:t>Producers</a:t>
            </a:r>
            <a:r>
              <a:rPr lang="en-GB" altLang="en-US" sz="4800" b="1" dirty="0"/>
              <a:t> because they produce food energy. </a:t>
            </a:r>
          </a:p>
        </p:txBody>
      </p:sp>
      <p:pic>
        <p:nvPicPr>
          <p:cNvPr id="11" name="Picture 2" descr="Phytopla[1]">
            <a:extLst>
              <a:ext uri="{FF2B5EF4-FFF2-40B4-BE49-F238E27FC236}">
                <a16:creationId xmlns:a16="http://schemas.microsoft.com/office/drawing/2014/main" id="{BBE66748-BAC2-43D8-B720-43C8D1C8A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251856" y="3448040"/>
            <a:ext cx="2075889" cy="26465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Picture 4">
            <a:extLst>
              <a:ext uri="{FF2B5EF4-FFF2-40B4-BE49-F238E27FC236}">
                <a16:creationId xmlns:a16="http://schemas.microsoft.com/office/drawing/2014/main" id="{ED4F6AB5-F70C-494E-87E8-017DFE8667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4005" y="3733355"/>
            <a:ext cx="2767854" cy="20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CBC29A8-F829-4584-AD41-70D21E61772E}"/>
              </a:ext>
            </a:extLst>
          </p:cNvPr>
          <p:cNvSpPr txBox="1"/>
          <p:nvPr/>
        </p:nvSpPr>
        <p:spPr>
          <a:xfrm>
            <a:off x="4041993" y="3186251"/>
            <a:ext cx="4149969" cy="3170099"/>
          </a:xfrm>
          <a:prstGeom prst="rect">
            <a:avLst/>
          </a:prstGeom>
          <a:noFill/>
        </p:spPr>
        <p:txBody>
          <a:bodyPr wrap="square" rtlCol="0">
            <a:spAutoFit/>
          </a:bodyPr>
          <a:lstStyle/>
          <a:p>
            <a:pPr algn="ctr"/>
            <a:r>
              <a:rPr lang="en-GB" sz="4000" dirty="0"/>
              <a:t>They change the light energy from the Sun into chemical energy for food</a:t>
            </a:r>
          </a:p>
        </p:txBody>
      </p:sp>
      <p:pic>
        <p:nvPicPr>
          <p:cNvPr id="8" name="Picture 1" descr="page1image25574048">
            <a:extLst>
              <a:ext uri="{FF2B5EF4-FFF2-40B4-BE49-F238E27FC236}">
                <a16:creationId xmlns:a16="http://schemas.microsoft.com/office/drawing/2014/main" id="{1F5CC9C5-8940-ED4A-9CDD-D21CE213F9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3080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B36C3-0576-4860-B250-51D6C638C4E4}"/>
              </a:ext>
            </a:extLst>
          </p:cNvPr>
          <p:cNvSpPr>
            <a:spLocks noGrp="1"/>
          </p:cNvSpPr>
          <p:nvPr>
            <p:ph type="title"/>
          </p:nvPr>
        </p:nvSpPr>
        <p:spPr>
          <a:xfrm>
            <a:off x="854220" y="1339677"/>
            <a:ext cx="10515600" cy="1325563"/>
          </a:xfrm>
        </p:spPr>
        <p:txBody>
          <a:bodyPr rtlCol="0">
            <a:normAutofit fontScale="90000"/>
          </a:bodyPr>
          <a:lstStyle/>
          <a:p>
            <a:pPr algn="ctr" eaLnBrk="1" fontAlgn="auto" hangingPunct="1">
              <a:spcAft>
                <a:spcPts val="0"/>
              </a:spcAft>
              <a:defRPr/>
            </a:pPr>
            <a:r>
              <a:rPr lang="en-GB" sz="5400" b="1" dirty="0"/>
              <a:t>Animals who eat algae and sea grass are also called ….</a:t>
            </a:r>
          </a:p>
        </p:txBody>
      </p:sp>
      <p:sp>
        <p:nvSpPr>
          <p:cNvPr id="20485" name="TextBox 2">
            <a:extLst>
              <a:ext uri="{FF2B5EF4-FFF2-40B4-BE49-F238E27FC236}">
                <a16:creationId xmlns:a16="http://schemas.microsoft.com/office/drawing/2014/main" id="{36E2B1F4-1D70-4D5C-A30E-0E27CEA5062D}"/>
              </a:ext>
            </a:extLst>
          </p:cNvPr>
          <p:cNvSpPr txBox="1">
            <a:spLocks noChangeArrowheads="1"/>
          </p:cNvSpPr>
          <p:nvPr/>
        </p:nvSpPr>
        <p:spPr bwMode="auto">
          <a:xfrm>
            <a:off x="838199" y="5789302"/>
            <a:ext cx="1054764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4400" b="1" dirty="0">
                <a:solidFill>
                  <a:srgbClr val="FF0000"/>
                </a:solidFill>
              </a:rPr>
              <a:t>Herbivores</a:t>
            </a:r>
          </a:p>
        </p:txBody>
      </p:sp>
      <p:pic>
        <p:nvPicPr>
          <p:cNvPr id="10" name="Picture 2" descr="WBTW 15b zooplankton 15b">
            <a:extLst>
              <a:ext uri="{FF2B5EF4-FFF2-40B4-BE49-F238E27FC236}">
                <a16:creationId xmlns:a16="http://schemas.microsoft.com/office/drawing/2014/main" id="{66DFB9AB-4C3E-4157-A30E-D76D232F4C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026" y="3801173"/>
            <a:ext cx="2469877" cy="141049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3" descr="WBTW 15c sweetlips 15c">
            <a:extLst>
              <a:ext uri="{FF2B5EF4-FFF2-40B4-BE49-F238E27FC236}">
                <a16:creationId xmlns:a16="http://schemas.microsoft.com/office/drawing/2014/main" id="{87CAF7A9-0351-45D6-A8DD-8D567814BD5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07027" y="2831356"/>
            <a:ext cx="3943928" cy="295794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Picture 11">
            <a:extLst>
              <a:ext uri="{FF2B5EF4-FFF2-40B4-BE49-F238E27FC236}">
                <a16:creationId xmlns:a16="http://schemas.microsoft.com/office/drawing/2014/main" id="{0161D0E7-37CD-4668-8D20-1E520C14E244}"/>
              </a:ext>
            </a:extLst>
          </p:cNvPr>
          <p:cNvPicPr>
            <a:picLocks noChangeAspect="1"/>
          </p:cNvPicPr>
          <p:nvPr/>
        </p:nvPicPr>
        <p:blipFill rotWithShape="1">
          <a:blip r:embed="rId4">
            <a:extLst>
              <a:ext uri="{28A0092B-C50C-407E-A947-70E740481C1C}">
                <a14:useLocalDpi xmlns:a14="http://schemas.microsoft.com/office/drawing/2010/main" val="0"/>
              </a:ext>
            </a:extLst>
          </a:blip>
          <a:srcRect l="8737" r="9290"/>
          <a:stretch/>
        </p:blipFill>
        <p:spPr bwMode="auto">
          <a:xfrm>
            <a:off x="8009079" y="3180187"/>
            <a:ext cx="3376764" cy="202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0265D06-F42F-4468-B3E1-346C15F0C572}"/>
              </a:ext>
            </a:extLst>
          </p:cNvPr>
          <p:cNvSpPr>
            <a:spLocks noGrp="1"/>
          </p:cNvSpPr>
          <p:nvPr>
            <p:ph type="sldNum" sz="quarter" idx="12"/>
          </p:nvPr>
        </p:nvSpPr>
        <p:spPr/>
        <p:txBody>
          <a:bodyPr/>
          <a:lstStyle/>
          <a:p>
            <a:fld id="{E6E8788A-8DDC-4420-86C1-9446F88BAE87}" type="slidenum">
              <a:rPr lang="en-GB" smtClean="0"/>
              <a:t>14</a:t>
            </a:fld>
            <a:endParaRPr lang="en-GB"/>
          </a:p>
        </p:txBody>
      </p:sp>
      <p:pic>
        <p:nvPicPr>
          <p:cNvPr id="9" name="Picture 1" descr="page1image25574048">
            <a:extLst>
              <a:ext uri="{FF2B5EF4-FFF2-40B4-BE49-F238E27FC236}">
                <a16:creationId xmlns:a16="http://schemas.microsoft.com/office/drawing/2014/main" id="{2ED7BFB1-7186-F44B-8353-327410631F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8930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A4AC7EEB-A948-4DA8-A33F-436950FF3264}"/>
              </a:ext>
            </a:extLst>
          </p:cNvPr>
          <p:cNvSpPr>
            <a:spLocks noGrp="1"/>
          </p:cNvSpPr>
          <p:nvPr>
            <p:ph type="title"/>
          </p:nvPr>
        </p:nvSpPr>
        <p:spPr>
          <a:xfrm>
            <a:off x="917714" y="1110469"/>
            <a:ext cx="10515600" cy="1325563"/>
          </a:xfrm>
        </p:spPr>
        <p:txBody>
          <a:bodyPr/>
          <a:lstStyle/>
          <a:p>
            <a:pPr algn="ctr" eaLnBrk="1" hangingPunct="1"/>
            <a:r>
              <a:rPr lang="en-GB" altLang="en-US" b="1" dirty="0"/>
              <a:t>Some animals </a:t>
            </a:r>
            <a:r>
              <a:rPr lang="en-GB" altLang="en-US" b="1"/>
              <a:t>eat sea grass</a:t>
            </a:r>
            <a:r>
              <a:rPr lang="en-GB" altLang="en-US" b="1" dirty="0"/>
              <a:t>, algae and meat</a:t>
            </a:r>
          </a:p>
        </p:txBody>
      </p:sp>
      <p:sp>
        <p:nvSpPr>
          <p:cNvPr id="22532" name="TextBox 5">
            <a:extLst>
              <a:ext uri="{FF2B5EF4-FFF2-40B4-BE49-F238E27FC236}">
                <a16:creationId xmlns:a16="http://schemas.microsoft.com/office/drawing/2014/main" id="{32D08AE4-BA1E-4335-97F7-8984A0FB95BE}"/>
              </a:ext>
            </a:extLst>
          </p:cNvPr>
          <p:cNvSpPr txBox="1">
            <a:spLocks noChangeArrowheads="1"/>
          </p:cNvSpPr>
          <p:nvPr/>
        </p:nvSpPr>
        <p:spPr bwMode="auto">
          <a:xfrm>
            <a:off x="1321467" y="5784327"/>
            <a:ext cx="92186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4800" b="1" dirty="0">
                <a:solidFill>
                  <a:srgbClr val="FF0000"/>
                </a:solidFill>
              </a:rPr>
              <a:t>These are called Omnivores</a:t>
            </a:r>
          </a:p>
        </p:txBody>
      </p:sp>
      <p:pic>
        <p:nvPicPr>
          <p:cNvPr id="7" name="Picture 6">
            <a:extLst>
              <a:ext uri="{FF2B5EF4-FFF2-40B4-BE49-F238E27FC236}">
                <a16:creationId xmlns:a16="http://schemas.microsoft.com/office/drawing/2014/main" id="{DAE4A736-2809-4522-8E14-708FB3BB891B}"/>
              </a:ext>
            </a:extLst>
          </p:cNvPr>
          <p:cNvPicPr>
            <a:picLocks noChangeAspect="1"/>
          </p:cNvPicPr>
          <p:nvPr/>
        </p:nvPicPr>
        <p:blipFill rotWithShape="1">
          <a:blip r:embed="rId2">
            <a:extLst>
              <a:ext uri="{28A0092B-C50C-407E-A947-70E740481C1C}">
                <a14:useLocalDpi xmlns:a14="http://schemas.microsoft.com/office/drawing/2010/main" val="0"/>
              </a:ext>
            </a:extLst>
          </a:blip>
          <a:srcRect l="14230" t="19321" r="16841"/>
          <a:stretch/>
        </p:blipFill>
        <p:spPr>
          <a:xfrm>
            <a:off x="4254373" y="2638567"/>
            <a:ext cx="3352800" cy="2943225"/>
          </a:xfrm>
          <a:prstGeom prst="rect">
            <a:avLst/>
          </a:prstGeom>
        </p:spPr>
      </p:pic>
      <p:sp>
        <p:nvSpPr>
          <p:cNvPr id="3" name="Slide Number Placeholder 2">
            <a:extLst>
              <a:ext uri="{FF2B5EF4-FFF2-40B4-BE49-F238E27FC236}">
                <a16:creationId xmlns:a16="http://schemas.microsoft.com/office/drawing/2014/main" id="{9E6C253C-44CB-4EC2-99B8-06592F2828D6}"/>
              </a:ext>
            </a:extLst>
          </p:cNvPr>
          <p:cNvSpPr>
            <a:spLocks noGrp="1"/>
          </p:cNvSpPr>
          <p:nvPr>
            <p:ph type="sldNum" sz="quarter" idx="12"/>
          </p:nvPr>
        </p:nvSpPr>
        <p:spPr/>
        <p:txBody>
          <a:bodyPr/>
          <a:lstStyle/>
          <a:p>
            <a:fld id="{E6E8788A-8DDC-4420-86C1-9446F88BAE87}" type="slidenum">
              <a:rPr lang="en-GB" smtClean="0"/>
              <a:t>15</a:t>
            </a:fld>
            <a:endParaRPr lang="en-GB"/>
          </a:p>
        </p:txBody>
      </p:sp>
      <p:pic>
        <p:nvPicPr>
          <p:cNvPr id="8" name="Picture 1" descr="page1image25574048">
            <a:extLst>
              <a:ext uri="{FF2B5EF4-FFF2-40B4-BE49-F238E27FC236}">
                <a16:creationId xmlns:a16="http://schemas.microsoft.com/office/drawing/2014/main" id="{4FC4AD21-079B-7041-9645-47CEE0DA0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6316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A4AC7EEB-A948-4DA8-A33F-436950FF3264}"/>
              </a:ext>
            </a:extLst>
          </p:cNvPr>
          <p:cNvSpPr>
            <a:spLocks noGrp="1"/>
          </p:cNvSpPr>
          <p:nvPr>
            <p:ph type="title"/>
          </p:nvPr>
        </p:nvSpPr>
        <p:spPr>
          <a:xfrm>
            <a:off x="838197" y="632820"/>
            <a:ext cx="10515600" cy="1325563"/>
          </a:xfrm>
        </p:spPr>
        <p:txBody>
          <a:bodyPr/>
          <a:lstStyle/>
          <a:p>
            <a:pPr algn="ctr" eaLnBrk="1" hangingPunct="1"/>
            <a:r>
              <a:rPr lang="en-GB" altLang="en-US" b="1" dirty="0"/>
              <a:t>Animals which only eat meat  …….</a:t>
            </a:r>
          </a:p>
        </p:txBody>
      </p:sp>
      <p:sp>
        <p:nvSpPr>
          <p:cNvPr id="22532" name="TextBox 5">
            <a:extLst>
              <a:ext uri="{FF2B5EF4-FFF2-40B4-BE49-F238E27FC236}">
                <a16:creationId xmlns:a16="http://schemas.microsoft.com/office/drawing/2014/main" id="{32D08AE4-BA1E-4335-97F7-8984A0FB95BE}"/>
              </a:ext>
            </a:extLst>
          </p:cNvPr>
          <p:cNvSpPr txBox="1">
            <a:spLocks noChangeArrowheads="1"/>
          </p:cNvSpPr>
          <p:nvPr/>
        </p:nvSpPr>
        <p:spPr bwMode="auto">
          <a:xfrm>
            <a:off x="1486692" y="5708649"/>
            <a:ext cx="92186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4800" b="1" dirty="0">
                <a:solidFill>
                  <a:srgbClr val="FF0000"/>
                </a:solidFill>
              </a:rPr>
              <a:t>are called Carnivores</a:t>
            </a:r>
          </a:p>
        </p:txBody>
      </p:sp>
      <p:pic>
        <p:nvPicPr>
          <p:cNvPr id="5" name="Picture 4">
            <a:extLst>
              <a:ext uri="{FF2B5EF4-FFF2-40B4-BE49-F238E27FC236}">
                <a16:creationId xmlns:a16="http://schemas.microsoft.com/office/drawing/2014/main" id="{1A93902D-97E5-472C-BDF0-3E91520C6E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6036" y="1915299"/>
            <a:ext cx="4959923" cy="3719941"/>
          </a:xfrm>
          <a:prstGeom prst="rect">
            <a:avLst/>
          </a:prstGeom>
        </p:spPr>
      </p:pic>
      <p:sp>
        <p:nvSpPr>
          <p:cNvPr id="3" name="Slide Number Placeholder 2">
            <a:extLst>
              <a:ext uri="{FF2B5EF4-FFF2-40B4-BE49-F238E27FC236}">
                <a16:creationId xmlns:a16="http://schemas.microsoft.com/office/drawing/2014/main" id="{93EEA89D-BE49-4D7E-BB68-1FC2E0797265}"/>
              </a:ext>
            </a:extLst>
          </p:cNvPr>
          <p:cNvSpPr>
            <a:spLocks noGrp="1"/>
          </p:cNvSpPr>
          <p:nvPr>
            <p:ph type="sldNum" sz="quarter" idx="12"/>
          </p:nvPr>
        </p:nvSpPr>
        <p:spPr/>
        <p:txBody>
          <a:bodyPr/>
          <a:lstStyle/>
          <a:p>
            <a:fld id="{E6E8788A-8DDC-4420-86C1-9446F88BAE87}" type="slidenum">
              <a:rPr lang="en-GB" smtClean="0"/>
              <a:t>16</a:t>
            </a:fld>
            <a:endParaRPr lang="en-GB"/>
          </a:p>
        </p:txBody>
      </p:sp>
      <p:pic>
        <p:nvPicPr>
          <p:cNvPr id="7" name="Picture 1" descr="page1image25574048">
            <a:extLst>
              <a:ext uri="{FF2B5EF4-FFF2-40B4-BE49-F238E27FC236}">
                <a16:creationId xmlns:a16="http://schemas.microsoft.com/office/drawing/2014/main" id="{A4391E4D-8EAD-AF46-B3DB-BFDCCC686D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5821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a:extLst>
              <a:ext uri="{FF2B5EF4-FFF2-40B4-BE49-F238E27FC236}">
                <a16:creationId xmlns:a16="http://schemas.microsoft.com/office/drawing/2014/main" id="{15F5B1C9-2390-4D82-A7A7-E0DEDCF57D86}"/>
              </a:ext>
            </a:extLst>
          </p:cNvPr>
          <p:cNvCxnSpPr>
            <a:cxnSpLocks/>
          </p:cNvCxnSpPr>
          <p:nvPr/>
        </p:nvCxnSpPr>
        <p:spPr>
          <a:xfrm>
            <a:off x="869797" y="1571787"/>
            <a:ext cx="414362" cy="1695825"/>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1C29681-8BAC-4D7C-AEDF-95E799145A72}"/>
              </a:ext>
            </a:extLst>
          </p:cNvPr>
          <p:cNvSpPr txBox="1"/>
          <p:nvPr/>
        </p:nvSpPr>
        <p:spPr>
          <a:xfrm>
            <a:off x="2156259" y="2228755"/>
            <a:ext cx="7784123" cy="769441"/>
          </a:xfrm>
          <a:prstGeom prst="rect">
            <a:avLst/>
          </a:prstGeom>
          <a:noFill/>
        </p:spPr>
        <p:txBody>
          <a:bodyPr wrap="square" rtlCol="0">
            <a:spAutoFit/>
          </a:bodyPr>
          <a:lstStyle/>
          <a:p>
            <a:pPr algn="ctr"/>
            <a:r>
              <a:rPr lang="en-GB" sz="4400" b="1" dirty="0"/>
              <a:t>Food Chain </a:t>
            </a:r>
          </a:p>
        </p:txBody>
      </p:sp>
      <p:pic>
        <p:nvPicPr>
          <p:cNvPr id="4" name="Picture 4">
            <a:extLst>
              <a:ext uri="{FF2B5EF4-FFF2-40B4-BE49-F238E27FC236}">
                <a16:creationId xmlns:a16="http://schemas.microsoft.com/office/drawing/2014/main" id="{F4EFF307-2DD6-4976-B33B-A52E832F2F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616" y="3235255"/>
            <a:ext cx="2767854" cy="20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A25B29ED-A4AC-43C9-8376-975951F4D94C}"/>
              </a:ext>
            </a:extLst>
          </p:cNvPr>
          <p:cNvPicPr>
            <a:picLocks noChangeAspect="1"/>
          </p:cNvPicPr>
          <p:nvPr/>
        </p:nvPicPr>
        <p:blipFill rotWithShape="1">
          <a:blip r:embed="rId3">
            <a:extLst>
              <a:ext uri="{28A0092B-C50C-407E-A947-70E740481C1C}">
                <a14:useLocalDpi xmlns:a14="http://schemas.microsoft.com/office/drawing/2010/main" val="0"/>
              </a:ext>
            </a:extLst>
          </a:blip>
          <a:srcRect l="8737" r="9290"/>
          <a:stretch/>
        </p:blipFill>
        <p:spPr bwMode="auto">
          <a:xfrm>
            <a:off x="4313309" y="3232092"/>
            <a:ext cx="3470024" cy="20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B3BD5652-B6EE-4A76-AD77-CF78B7603D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3172" y="3267612"/>
            <a:ext cx="2751652" cy="2063739"/>
          </a:xfrm>
          <a:prstGeom prst="rect">
            <a:avLst/>
          </a:prstGeom>
        </p:spPr>
      </p:pic>
      <p:cxnSp>
        <p:nvCxnSpPr>
          <p:cNvPr id="11" name="Straight Arrow Connector 10">
            <a:extLst>
              <a:ext uri="{FF2B5EF4-FFF2-40B4-BE49-F238E27FC236}">
                <a16:creationId xmlns:a16="http://schemas.microsoft.com/office/drawing/2014/main" id="{58B1C14B-D891-42C8-8A9A-1ADE7C003CB0}"/>
              </a:ext>
            </a:extLst>
          </p:cNvPr>
          <p:cNvCxnSpPr>
            <a:cxnSpLocks/>
          </p:cNvCxnSpPr>
          <p:nvPr/>
        </p:nvCxnSpPr>
        <p:spPr>
          <a:xfrm>
            <a:off x="8095720" y="4420861"/>
            <a:ext cx="789318" cy="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ED66E3-6D85-4F23-9349-F2AA4720803E}"/>
              </a:ext>
            </a:extLst>
          </p:cNvPr>
          <p:cNvSpPr txBox="1"/>
          <p:nvPr/>
        </p:nvSpPr>
        <p:spPr>
          <a:xfrm>
            <a:off x="4952520" y="5307982"/>
            <a:ext cx="6703702" cy="1200329"/>
          </a:xfrm>
          <a:prstGeom prst="rect">
            <a:avLst/>
          </a:prstGeom>
          <a:noFill/>
        </p:spPr>
        <p:txBody>
          <a:bodyPr wrap="square" rtlCol="0">
            <a:spAutoFit/>
          </a:bodyPr>
          <a:lstStyle/>
          <a:p>
            <a:r>
              <a:rPr lang="en-GB" sz="3600" b="1" dirty="0"/>
              <a:t>  Primary                         Secondary                                           Consumer                        </a:t>
            </a:r>
            <a:r>
              <a:rPr lang="en-GB" sz="3600" b="1" dirty="0" err="1"/>
              <a:t>Consumer</a:t>
            </a:r>
            <a:endParaRPr lang="en-GB" sz="3600" b="1" dirty="0"/>
          </a:p>
        </p:txBody>
      </p:sp>
      <p:sp>
        <p:nvSpPr>
          <p:cNvPr id="14" name="TextBox 13">
            <a:extLst>
              <a:ext uri="{FF2B5EF4-FFF2-40B4-BE49-F238E27FC236}">
                <a16:creationId xmlns:a16="http://schemas.microsoft.com/office/drawing/2014/main" id="{59A94563-14E8-4E5F-BD1D-52E82EFD974F}"/>
              </a:ext>
            </a:extLst>
          </p:cNvPr>
          <p:cNvSpPr txBox="1"/>
          <p:nvPr/>
        </p:nvSpPr>
        <p:spPr>
          <a:xfrm>
            <a:off x="535778" y="5429399"/>
            <a:ext cx="2250830" cy="646331"/>
          </a:xfrm>
          <a:prstGeom prst="rect">
            <a:avLst/>
          </a:prstGeom>
          <a:noFill/>
        </p:spPr>
        <p:txBody>
          <a:bodyPr wrap="square" rtlCol="0">
            <a:spAutoFit/>
          </a:bodyPr>
          <a:lstStyle/>
          <a:p>
            <a:r>
              <a:rPr lang="en-GB" sz="3600" b="1" dirty="0"/>
              <a:t>Producer</a:t>
            </a:r>
            <a:endParaRPr lang="en-GB" sz="3600" dirty="0"/>
          </a:p>
        </p:txBody>
      </p:sp>
      <p:pic>
        <p:nvPicPr>
          <p:cNvPr id="16" name="Picture 4">
            <a:extLst>
              <a:ext uri="{FF2B5EF4-FFF2-40B4-BE49-F238E27FC236}">
                <a16:creationId xmlns:a16="http://schemas.microsoft.com/office/drawing/2014/main" id="{01C48AB6-BA5B-4B10-8FC9-212EE5B0D22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722901"/>
            <a:ext cx="1781908" cy="178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Arrow Connector 21">
            <a:extLst>
              <a:ext uri="{FF2B5EF4-FFF2-40B4-BE49-F238E27FC236}">
                <a16:creationId xmlns:a16="http://schemas.microsoft.com/office/drawing/2014/main" id="{D4DF01C3-C19C-417F-8347-2F6CAE47B4CB}"/>
              </a:ext>
            </a:extLst>
          </p:cNvPr>
          <p:cNvCxnSpPr>
            <a:cxnSpLocks/>
          </p:cNvCxnSpPr>
          <p:nvPr/>
        </p:nvCxnSpPr>
        <p:spPr>
          <a:xfrm>
            <a:off x="3295857" y="4420861"/>
            <a:ext cx="789318" cy="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D4EDB901-03B2-460F-AB88-6E3ADA644A68}"/>
              </a:ext>
            </a:extLst>
          </p:cNvPr>
          <p:cNvSpPr>
            <a:spLocks noGrp="1"/>
          </p:cNvSpPr>
          <p:nvPr>
            <p:ph type="sldNum" sz="quarter" idx="12"/>
          </p:nvPr>
        </p:nvSpPr>
        <p:spPr/>
        <p:txBody>
          <a:bodyPr/>
          <a:lstStyle/>
          <a:p>
            <a:fld id="{E6E8788A-8DDC-4420-86C1-9446F88BAE87}" type="slidenum">
              <a:rPr lang="en-GB" smtClean="0"/>
              <a:t>17</a:t>
            </a:fld>
            <a:endParaRPr lang="en-GB"/>
          </a:p>
        </p:txBody>
      </p:sp>
      <p:pic>
        <p:nvPicPr>
          <p:cNvPr id="15" name="Picture 1" descr="page1image25574048">
            <a:extLst>
              <a:ext uri="{FF2B5EF4-FFF2-40B4-BE49-F238E27FC236}">
                <a16:creationId xmlns:a16="http://schemas.microsoft.com/office/drawing/2014/main" id="{735DF28A-DA7C-1144-8F98-81C78DD66E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2411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ytopla[1]">
            <a:extLst>
              <a:ext uri="{FF2B5EF4-FFF2-40B4-BE49-F238E27FC236}">
                <a16:creationId xmlns:a16="http://schemas.microsoft.com/office/drawing/2014/main" id="{5C952BF0-8C00-4A92-8E1E-DFA1B20C7D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340819" y="3713960"/>
            <a:ext cx="2075889" cy="26465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4">
            <a:extLst>
              <a:ext uri="{FF2B5EF4-FFF2-40B4-BE49-F238E27FC236}">
                <a16:creationId xmlns:a16="http://schemas.microsoft.com/office/drawing/2014/main" id="{AA1D4079-2A87-4D5F-B043-BBE2AD4E32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6212" y="561096"/>
            <a:ext cx="2767854" cy="20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B3D3F1AD-24DD-49B1-99B5-A0C107BA49AC}"/>
              </a:ext>
            </a:extLst>
          </p:cNvPr>
          <p:cNvSpPr txBox="1"/>
          <p:nvPr/>
        </p:nvSpPr>
        <p:spPr>
          <a:xfrm>
            <a:off x="2186687" y="2990262"/>
            <a:ext cx="2515338" cy="646331"/>
          </a:xfrm>
          <a:prstGeom prst="rect">
            <a:avLst/>
          </a:prstGeom>
          <a:noFill/>
        </p:spPr>
        <p:txBody>
          <a:bodyPr wrap="square" rtlCol="0">
            <a:spAutoFit/>
          </a:bodyPr>
          <a:lstStyle/>
          <a:p>
            <a:pPr algn="ctr"/>
            <a:r>
              <a:rPr lang="en-GB" sz="3600" b="1" dirty="0"/>
              <a:t>Producers</a:t>
            </a:r>
          </a:p>
        </p:txBody>
      </p:sp>
      <p:pic>
        <p:nvPicPr>
          <p:cNvPr id="12" name="Picture 8">
            <a:extLst>
              <a:ext uri="{FF2B5EF4-FFF2-40B4-BE49-F238E27FC236}">
                <a16:creationId xmlns:a16="http://schemas.microsoft.com/office/drawing/2014/main" id="{C6D8C41F-689F-4728-B785-908DE501910B}"/>
              </a:ext>
            </a:extLst>
          </p:cNvPr>
          <p:cNvPicPr>
            <a:picLocks noChangeAspect="1"/>
          </p:cNvPicPr>
          <p:nvPr/>
        </p:nvPicPr>
        <p:blipFill rotWithShape="1">
          <a:blip r:embed="rId4">
            <a:extLst>
              <a:ext uri="{28A0092B-C50C-407E-A947-70E740481C1C}">
                <a14:useLocalDpi xmlns:a14="http://schemas.microsoft.com/office/drawing/2010/main" val="0"/>
              </a:ext>
            </a:extLst>
          </a:blip>
          <a:srcRect l="8737" r="9290"/>
          <a:stretch/>
        </p:blipFill>
        <p:spPr bwMode="auto">
          <a:xfrm>
            <a:off x="5908431" y="269068"/>
            <a:ext cx="2704731" cy="161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WBTW 15b zooplankton 15b">
            <a:extLst>
              <a:ext uri="{FF2B5EF4-FFF2-40B4-BE49-F238E27FC236}">
                <a16:creationId xmlns:a16="http://schemas.microsoft.com/office/drawing/2014/main" id="{635EBA31-85DD-4982-B385-FAEF87A2F1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8431" y="2186657"/>
            <a:ext cx="2749890" cy="157040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5" name="Picture 3" descr="WBTW 15c sweetlips 15c">
            <a:extLst>
              <a:ext uri="{FF2B5EF4-FFF2-40B4-BE49-F238E27FC236}">
                <a16:creationId xmlns:a16="http://schemas.microsoft.com/office/drawing/2014/main" id="{236807EB-CC27-4453-9536-772AB375BA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44313" y="3932438"/>
            <a:ext cx="2763611" cy="207148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16" name="Straight Arrow Connector 15">
            <a:extLst>
              <a:ext uri="{FF2B5EF4-FFF2-40B4-BE49-F238E27FC236}">
                <a16:creationId xmlns:a16="http://schemas.microsoft.com/office/drawing/2014/main" id="{B0DD9F9A-6C90-4A39-975B-962E23AFEF1F}"/>
              </a:ext>
            </a:extLst>
          </p:cNvPr>
          <p:cNvCxnSpPr>
            <a:cxnSpLocks/>
          </p:cNvCxnSpPr>
          <p:nvPr/>
        </p:nvCxnSpPr>
        <p:spPr>
          <a:xfrm>
            <a:off x="8867466" y="958251"/>
            <a:ext cx="1191589" cy="928882"/>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6315941E-9A7F-4E33-BBEA-DE58C0EE21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37387" y="2101642"/>
            <a:ext cx="2751652" cy="2063739"/>
          </a:xfrm>
          <a:prstGeom prst="rect">
            <a:avLst/>
          </a:prstGeom>
        </p:spPr>
      </p:pic>
      <p:sp>
        <p:nvSpPr>
          <p:cNvPr id="18" name="TextBox 17">
            <a:extLst>
              <a:ext uri="{FF2B5EF4-FFF2-40B4-BE49-F238E27FC236}">
                <a16:creationId xmlns:a16="http://schemas.microsoft.com/office/drawing/2014/main" id="{4380F934-7A19-4AEB-9EB5-B7FEF5AF70DF}"/>
              </a:ext>
            </a:extLst>
          </p:cNvPr>
          <p:cNvSpPr txBox="1"/>
          <p:nvPr/>
        </p:nvSpPr>
        <p:spPr>
          <a:xfrm>
            <a:off x="5908431" y="5983133"/>
            <a:ext cx="5918070" cy="646331"/>
          </a:xfrm>
          <a:prstGeom prst="rect">
            <a:avLst/>
          </a:prstGeom>
          <a:noFill/>
        </p:spPr>
        <p:txBody>
          <a:bodyPr wrap="square" rtlCol="0">
            <a:spAutoFit/>
          </a:bodyPr>
          <a:lstStyle/>
          <a:p>
            <a:r>
              <a:rPr lang="en-GB" sz="3600" b="1" dirty="0"/>
              <a:t>Herbivores</a:t>
            </a:r>
            <a:r>
              <a:rPr lang="en-GB" sz="3200" dirty="0"/>
              <a:t>                  </a:t>
            </a:r>
            <a:r>
              <a:rPr lang="en-GB" sz="3600" b="1" dirty="0"/>
              <a:t>Carnivore</a:t>
            </a:r>
            <a:endParaRPr lang="en-GB" sz="3200" b="1" dirty="0"/>
          </a:p>
        </p:txBody>
      </p:sp>
      <p:cxnSp>
        <p:nvCxnSpPr>
          <p:cNvPr id="27" name="Straight Arrow Connector 26">
            <a:extLst>
              <a:ext uri="{FF2B5EF4-FFF2-40B4-BE49-F238E27FC236}">
                <a16:creationId xmlns:a16="http://schemas.microsoft.com/office/drawing/2014/main" id="{BCA4C35B-F8A3-4881-9F9B-6C4221986D32}"/>
              </a:ext>
            </a:extLst>
          </p:cNvPr>
          <p:cNvCxnSpPr>
            <a:cxnSpLocks/>
          </p:cNvCxnSpPr>
          <p:nvPr/>
        </p:nvCxnSpPr>
        <p:spPr>
          <a:xfrm flipV="1">
            <a:off x="4499340" y="1190279"/>
            <a:ext cx="1409091" cy="2028442"/>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4">
            <a:extLst>
              <a:ext uri="{FF2B5EF4-FFF2-40B4-BE49-F238E27FC236}">
                <a16:creationId xmlns:a16="http://schemas.microsoft.com/office/drawing/2014/main" id="{4BEAC1DD-95BD-4F4B-9688-626634E57276}"/>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2501358"/>
            <a:ext cx="1781908" cy="178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Straight Arrow Connector 30">
            <a:extLst>
              <a:ext uri="{FF2B5EF4-FFF2-40B4-BE49-F238E27FC236}">
                <a16:creationId xmlns:a16="http://schemas.microsoft.com/office/drawing/2014/main" id="{E9918EA1-4E73-4A4D-9254-8C4F2FE62668}"/>
              </a:ext>
            </a:extLst>
          </p:cNvPr>
          <p:cNvCxnSpPr>
            <a:cxnSpLocks/>
          </p:cNvCxnSpPr>
          <p:nvPr/>
        </p:nvCxnSpPr>
        <p:spPr>
          <a:xfrm flipV="1">
            <a:off x="1158229" y="1628952"/>
            <a:ext cx="577881" cy="872406"/>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B470C34D-401F-47B2-9897-E8EAE2A3B393}"/>
              </a:ext>
            </a:extLst>
          </p:cNvPr>
          <p:cNvCxnSpPr>
            <a:cxnSpLocks/>
          </p:cNvCxnSpPr>
          <p:nvPr/>
        </p:nvCxnSpPr>
        <p:spPr>
          <a:xfrm>
            <a:off x="1107483" y="4212048"/>
            <a:ext cx="674425" cy="825173"/>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3DA7CF4-5031-4E13-9F97-FF6F7D9082D1}"/>
              </a:ext>
            </a:extLst>
          </p:cNvPr>
          <p:cNvCxnSpPr>
            <a:cxnSpLocks/>
          </p:cNvCxnSpPr>
          <p:nvPr/>
        </p:nvCxnSpPr>
        <p:spPr>
          <a:xfrm>
            <a:off x="4499340" y="3361813"/>
            <a:ext cx="130705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C0B0424-5B20-4569-9D33-085B0E31291F}"/>
              </a:ext>
            </a:extLst>
          </p:cNvPr>
          <p:cNvCxnSpPr>
            <a:cxnSpLocks/>
          </p:cNvCxnSpPr>
          <p:nvPr/>
        </p:nvCxnSpPr>
        <p:spPr>
          <a:xfrm>
            <a:off x="8716688" y="3133512"/>
            <a:ext cx="562332" cy="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6827BDBE-0C6F-45EB-B273-136DB4B4F092}"/>
              </a:ext>
            </a:extLst>
          </p:cNvPr>
          <p:cNvCxnSpPr>
            <a:cxnSpLocks/>
          </p:cNvCxnSpPr>
          <p:nvPr/>
        </p:nvCxnSpPr>
        <p:spPr>
          <a:xfrm flipV="1">
            <a:off x="8819508" y="4519126"/>
            <a:ext cx="1239547" cy="89072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4CF26826-5381-4B4B-9C81-F8748A3334FF}"/>
              </a:ext>
            </a:extLst>
          </p:cNvPr>
          <p:cNvSpPr>
            <a:spLocks noGrp="1"/>
          </p:cNvSpPr>
          <p:nvPr>
            <p:ph type="sldNum" sz="quarter" idx="12"/>
          </p:nvPr>
        </p:nvSpPr>
        <p:spPr/>
        <p:txBody>
          <a:bodyPr/>
          <a:lstStyle/>
          <a:p>
            <a:fld id="{E6E8788A-8DDC-4420-86C1-9446F88BAE87}" type="slidenum">
              <a:rPr lang="en-GB" smtClean="0"/>
              <a:t>18</a:t>
            </a:fld>
            <a:endParaRPr lang="en-GB"/>
          </a:p>
        </p:txBody>
      </p:sp>
      <p:pic>
        <p:nvPicPr>
          <p:cNvPr id="23" name="Picture 1" descr="page1image25574048">
            <a:extLst>
              <a:ext uri="{FF2B5EF4-FFF2-40B4-BE49-F238E27FC236}">
                <a16:creationId xmlns:a16="http://schemas.microsoft.com/office/drawing/2014/main" id="{B9D401E6-0F16-5A40-8644-271B0495B72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237783"/>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4" name="Straight Arrow Connector 33">
            <a:extLst>
              <a:ext uri="{FF2B5EF4-FFF2-40B4-BE49-F238E27FC236}">
                <a16:creationId xmlns:a16="http://schemas.microsoft.com/office/drawing/2014/main" id="{02068AC5-4721-DD4B-AC77-A66D5BD44C2A}"/>
              </a:ext>
            </a:extLst>
          </p:cNvPr>
          <p:cNvCxnSpPr>
            <a:cxnSpLocks/>
            <a:endCxn id="3075" idx="1"/>
          </p:cNvCxnSpPr>
          <p:nvPr/>
        </p:nvCxnSpPr>
        <p:spPr>
          <a:xfrm>
            <a:off x="4549662" y="3518245"/>
            <a:ext cx="1294651" cy="144993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8264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ubtitle 2">
            <a:extLst>
              <a:ext uri="{FF2B5EF4-FFF2-40B4-BE49-F238E27FC236}">
                <a16:creationId xmlns:a16="http://schemas.microsoft.com/office/drawing/2014/main" id="{7658C2DF-6BC9-47BB-B46E-9C39889A8FFD}"/>
              </a:ext>
            </a:extLst>
          </p:cNvPr>
          <p:cNvSpPr>
            <a:spLocks noGrp="1"/>
          </p:cNvSpPr>
          <p:nvPr>
            <p:ph type="subTitle" idx="1"/>
          </p:nvPr>
        </p:nvSpPr>
        <p:spPr>
          <a:xfrm>
            <a:off x="1506538" y="3429000"/>
            <a:ext cx="7767637" cy="1096963"/>
          </a:xfrm>
        </p:spPr>
        <p:txBody>
          <a:bodyPr/>
          <a:lstStyle/>
          <a:p>
            <a:pPr algn="ctr" eaLnBrk="1" hangingPunct="1">
              <a:spcBef>
                <a:spcPct val="0"/>
              </a:spcBef>
              <a:buFont typeface="Wingdings 3" panose="05040102010807070707" pitchFamily="18" charset="2"/>
              <a:buNone/>
              <a:defRPr/>
            </a:pPr>
            <a:r>
              <a:rPr lang="en-US" altLang="en-US" dirty="0">
                <a:ea typeface="Lucida Grande"/>
                <a:cs typeface="Lucida Grande"/>
              </a:rPr>
              <a:t>© Educational Materials prepared by</a:t>
            </a:r>
          </a:p>
          <a:p>
            <a:pPr algn="ctr" eaLnBrk="1" hangingPunct="1">
              <a:spcBef>
                <a:spcPct val="0"/>
              </a:spcBef>
              <a:buFont typeface="Wingdings 3" panose="05040102010807070707" pitchFamily="18" charset="2"/>
              <a:buNone/>
              <a:defRPr/>
            </a:pPr>
            <a:r>
              <a:rPr lang="en-US" altLang="en-US" sz="3600" b="1" dirty="0">
                <a:solidFill>
                  <a:srgbClr val="003DCC"/>
                </a:solidFill>
                <a:ea typeface="Lucida Grande"/>
                <a:cs typeface="Lucida Grande"/>
              </a:rPr>
              <a:t>www.footprinttothefuture.co.uk</a:t>
            </a:r>
          </a:p>
          <a:p>
            <a:pPr eaLnBrk="1" hangingPunct="1">
              <a:buFont typeface="Wingdings 3" panose="05040102010807070707" pitchFamily="18" charset="2"/>
              <a:buNone/>
              <a:defRPr/>
            </a:pPr>
            <a:endParaRPr lang="en-GB" altLang="en-US" dirty="0"/>
          </a:p>
        </p:txBody>
      </p:sp>
    </p:spTree>
    <p:extLst>
      <p:ext uri="{BB962C8B-B14F-4D97-AF65-F5344CB8AC3E}">
        <p14:creationId xmlns:p14="http://schemas.microsoft.com/office/powerpoint/2010/main" val="3651160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EDB44E9-3D6B-413C-A7B0-6FB36524395E}"/>
              </a:ext>
            </a:extLst>
          </p:cNvPr>
          <p:cNvSpPr>
            <a:spLocks noGrp="1"/>
          </p:cNvSpPr>
          <p:nvPr>
            <p:ph type="title"/>
          </p:nvPr>
        </p:nvSpPr>
        <p:spPr>
          <a:xfrm>
            <a:off x="838200" y="358963"/>
            <a:ext cx="10515600" cy="1325563"/>
          </a:xfrm>
        </p:spPr>
        <p:txBody>
          <a:bodyPr/>
          <a:lstStyle/>
          <a:p>
            <a:pPr algn="ctr" eaLnBrk="1" hangingPunct="1"/>
            <a:r>
              <a:rPr lang="en-GB" altLang="en-US" sz="5400" b="1" dirty="0"/>
              <a:t>Why do all animals need energy </a:t>
            </a:r>
            <a:r>
              <a:rPr lang="en-GB" altLang="en-US" sz="4800" b="1" dirty="0"/>
              <a:t>?</a:t>
            </a:r>
            <a:endParaRPr lang="en-GB" altLang="en-US" b="1" dirty="0"/>
          </a:p>
        </p:txBody>
      </p:sp>
      <p:pic>
        <p:nvPicPr>
          <p:cNvPr id="9" name="Picture 8">
            <a:extLst>
              <a:ext uri="{FF2B5EF4-FFF2-40B4-BE49-F238E27FC236}">
                <a16:creationId xmlns:a16="http://schemas.microsoft.com/office/drawing/2014/main" id="{4B0C9F99-D24C-4293-9E6D-51AF0C168E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2305" y="4084960"/>
            <a:ext cx="3567921" cy="2506212"/>
          </a:xfrm>
          <a:prstGeom prst="rect">
            <a:avLst/>
          </a:prstGeom>
        </p:spPr>
      </p:pic>
      <p:pic>
        <p:nvPicPr>
          <p:cNvPr id="11" name="Picture 10">
            <a:extLst>
              <a:ext uri="{FF2B5EF4-FFF2-40B4-BE49-F238E27FC236}">
                <a16:creationId xmlns:a16="http://schemas.microsoft.com/office/drawing/2014/main" id="{B42A7D7A-B2EE-455B-9867-30AF54B85668}"/>
              </a:ext>
            </a:extLst>
          </p:cNvPr>
          <p:cNvPicPr>
            <a:picLocks noChangeAspect="1"/>
          </p:cNvPicPr>
          <p:nvPr/>
        </p:nvPicPr>
        <p:blipFill rotWithShape="1">
          <a:blip r:embed="rId3">
            <a:extLst>
              <a:ext uri="{28A0092B-C50C-407E-A947-70E740481C1C}">
                <a14:useLocalDpi xmlns:a14="http://schemas.microsoft.com/office/drawing/2010/main" val="0"/>
              </a:ext>
            </a:extLst>
          </a:blip>
          <a:srcRect r="26335" b="26837"/>
          <a:stretch/>
        </p:blipFill>
        <p:spPr>
          <a:xfrm flipH="1">
            <a:off x="640267" y="1536357"/>
            <a:ext cx="3396459" cy="2363506"/>
          </a:xfrm>
          <a:prstGeom prst="rect">
            <a:avLst/>
          </a:prstGeom>
        </p:spPr>
      </p:pic>
      <p:pic>
        <p:nvPicPr>
          <p:cNvPr id="13" name="Picture 12">
            <a:extLst>
              <a:ext uri="{FF2B5EF4-FFF2-40B4-BE49-F238E27FC236}">
                <a16:creationId xmlns:a16="http://schemas.microsoft.com/office/drawing/2014/main" id="{1300DC0C-75CA-4888-A8D1-115CBAB08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266" y="4084960"/>
            <a:ext cx="2782871" cy="2506212"/>
          </a:xfrm>
          <a:prstGeom prst="rect">
            <a:avLst/>
          </a:prstGeom>
        </p:spPr>
      </p:pic>
      <p:pic>
        <p:nvPicPr>
          <p:cNvPr id="16" name="Picture 15">
            <a:extLst>
              <a:ext uri="{FF2B5EF4-FFF2-40B4-BE49-F238E27FC236}">
                <a16:creationId xmlns:a16="http://schemas.microsoft.com/office/drawing/2014/main" id="{28EC38C0-30F1-4242-809D-8AF8DD57CE93}"/>
              </a:ext>
            </a:extLst>
          </p:cNvPr>
          <p:cNvPicPr>
            <a:picLocks noChangeAspect="1"/>
          </p:cNvPicPr>
          <p:nvPr/>
        </p:nvPicPr>
        <p:blipFill rotWithShape="1">
          <a:blip r:embed="rId5">
            <a:extLst>
              <a:ext uri="{28A0092B-C50C-407E-A947-70E740481C1C}">
                <a14:useLocalDpi xmlns:a14="http://schemas.microsoft.com/office/drawing/2010/main" val="0"/>
              </a:ext>
            </a:extLst>
          </a:blip>
          <a:srcRect l="7986" t="8590" r="20487"/>
          <a:stretch/>
        </p:blipFill>
        <p:spPr>
          <a:xfrm flipH="1">
            <a:off x="7549393" y="3530356"/>
            <a:ext cx="4197129" cy="3060816"/>
          </a:xfrm>
          <a:prstGeom prst="rect">
            <a:avLst/>
          </a:prstGeom>
        </p:spPr>
      </p:pic>
      <p:pic>
        <p:nvPicPr>
          <p:cNvPr id="18" name="Picture 17">
            <a:extLst>
              <a:ext uri="{FF2B5EF4-FFF2-40B4-BE49-F238E27FC236}">
                <a16:creationId xmlns:a16="http://schemas.microsoft.com/office/drawing/2014/main" id="{1B3D4F1F-4B99-4881-A122-E765C9C5C8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5475" y="1536357"/>
            <a:ext cx="3270739" cy="2453896"/>
          </a:xfrm>
          <a:prstGeom prst="rect">
            <a:avLst/>
          </a:prstGeom>
        </p:spPr>
      </p:pic>
      <p:pic>
        <p:nvPicPr>
          <p:cNvPr id="20" name="Picture 19">
            <a:extLst>
              <a:ext uri="{FF2B5EF4-FFF2-40B4-BE49-F238E27FC236}">
                <a16:creationId xmlns:a16="http://schemas.microsoft.com/office/drawing/2014/main" id="{957CDDC9-2A38-4740-B8F3-7EDCD8E33710}"/>
              </a:ext>
            </a:extLst>
          </p:cNvPr>
          <p:cNvPicPr>
            <a:picLocks noChangeAspect="1"/>
          </p:cNvPicPr>
          <p:nvPr/>
        </p:nvPicPr>
        <p:blipFill rotWithShape="1">
          <a:blip r:embed="rId7">
            <a:extLst>
              <a:ext uri="{28A0092B-C50C-407E-A947-70E740481C1C}">
                <a14:useLocalDpi xmlns:a14="http://schemas.microsoft.com/office/drawing/2010/main" val="0"/>
              </a:ext>
            </a:extLst>
          </a:blip>
          <a:srcRect l="10414" t="33846" r="9814" b="33333"/>
          <a:stretch/>
        </p:blipFill>
        <p:spPr>
          <a:xfrm flipH="1">
            <a:off x="7596504" y="1536357"/>
            <a:ext cx="4150018" cy="1895719"/>
          </a:xfrm>
          <a:prstGeom prst="rect">
            <a:avLst/>
          </a:prstGeom>
        </p:spPr>
      </p:pic>
      <p:sp>
        <p:nvSpPr>
          <p:cNvPr id="3" name="Slide Number Placeholder 2">
            <a:extLst>
              <a:ext uri="{FF2B5EF4-FFF2-40B4-BE49-F238E27FC236}">
                <a16:creationId xmlns:a16="http://schemas.microsoft.com/office/drawing/2014/main" id="{5D995C0C-8251-4CAC-BBD5-1DEEC12393D2}"/>
              </a:ext>
            </a:extLst>
          </p:cNvPr>
          <p:cNvSpPr>
            <a:spLocks noGrp="1"/>
          </p:cNvSpPr>
          <p:nvPr>
            <p:ph type="sldNum" sz="quarter" idx="12"/>
          </p:nvPr>
        </p:nvSpPr>
        <p:spPr/>
        <p:txBody>
          <a:bodyPr/>
          <a:lstStyle/>
          <a:p>
            <a:fld id="{E6E8788A-8DDC-4420-86C1-9446F88BAE87}" type="slidenum">
              <a:rPr lang="en-GB" smtClean="0"/>
              <a:t>2</a:t>
            </a:fld>
            <a:endParaRPr lang="en-GB"/>
          </a:p>
        </p:txBody>
      </p:sp>
      <p:pic>
        <p:nvPicPr>
          <p:cNvPr id="12" name="Picture 1" descr="page1image25574048">
            <a:extLst>
              <a:ext uri="{FF2B5EF4-FFF2-40B4-BE49-F238E27FC236}">
                <a16:creationId xmlns:a16="http://schemas.microsoft.com/office/drawing/2014/main" id="{AB9E1D74-B58B-D243-ADDC-ED43610E47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153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D5604-212F-4AED-8443-E58A8E097B3B}"/>
              </a:ext>
            </a:extLst>
          </p:cNvPr>
          <p:cNvSpPr>
            <a:spLocks noGrp="1"/>
          </p:cNvSpPr>
          <p:nvPr>
            <p:ph type="title"/>
          </p:nvPr>
        </p:nvSpPr>
        <p:spPr>
          <a:xfrm>
            <a:off x="838200" y="365125"/>
            <a:ext cx="10515600" cy="5666707"/>
          </a:xfrm>
        </p:spPr>
        <p:txBody>
          <a:bodyPr>
            <a:normAutofit/>
          </a:bodyPr>
          <a:lstStyle/>
          <a:p>
            <a:pPr algn="ctr"/>
            <a:r>
              <a:rPr lang="en-GB" sz="6600" b="1" dirty="0"/>
              <a:t>Where do sea creatures</a:t>
            </a:r>
            <a:br>
              <a:rPr lang="en-GB" sz="6600" b="1" dirty="0"/>
            </a:br>
            <a:r>
              <a:rPr lang="en-GB" sz="6600" b="1" dirty="0"/>
              <a:t> get their energy from?</a:t>
            </a:r>
          </a:p>
        </p:txBody>
      </p:sp>
      <p:sp>
        <p:nvSpPr>
          <p:cNvPr id="4" name="Slide Number Placeholder 3">
            <a:extLst>
              <a:ext uri="{FF2B5EF4-FFF2-40B4-BE49-F238E27FC236}">
                <a16:creationId xmlns:a16="http://schemas.microsoft.com/office/drawing/2014/main" id="{5234FDE9-FA60-4AC5-A7CB-1498C795DB92}"/>
              </a:ext>
            </a:extLst>
          </p:cNvPr>
          <p:cNvSpPr>
            <a:spLocks noGrp="1"/>
          </p:cNvSpPr>
          <p:nvPr>
            <p:ph type="sldNum" sz="quarter" idx="12"/>
          </p:nvPr>
        </p:nvSpPr>
        <p:spPr/>
        <p:txBody>
          <a:bodyPr/>
          <a:lstStyle/>
          <a:p>
            <a:fld id="{E6E8788A-8DDC-4420-86C1-9446F88BAE87}" type="slidenum">
              <a:rPr lang="en-GB" smtClean="0"/>
              <a:t>3</a:t>
            </a:fld>
            <a:endParaRPr lang="en-GB"/>
          </a:p>
        </p:txBody>
      </p:sp>
      <p:pic>
        <p:nvPicPr>
          <p:cNvPr id="5" name="Picture 1" descr="page1image25574048">
            <a:extLst>
              <a:ext uri="{FF2B5EF4-FFF2-40B4-BE49-F238E27FC236}">
                <a16:creationId xmlns:a16="http://schemas.microsoft.com/office/drawing/2014/main" id="{5C37B923-07ED-C94D-AFF3-DCE5087C24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3704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D5604-212F-4AED-8443-E58A8E097B3B}"/>
              </a:ext>
            </a:extLst>
          </p:cNvPr>
          <p:cNvSpPr>
            <a:spLocks noGrp="1"/>
          </p:cNvSpPr>
          <p:nvPr>
            <p:ph type="title"/>
          </p:nvPr>
        </p:nvSpPr>
        <p:spPr>
          <a:xfrm>
            <a:off x="838200" y="779653"/>
            <a:ext cx="10515600" cy="1325563"/>
          </a:xfrm>
        </p:spPr>
        <p:txBody>
          <a:bodyPr/>
          <a:lstStyle/>
          <a:p>
            <a:pPr algn="ctr"/>
            <a:r>
              <a:rPr lang="en-GB" b="1" dirty="0"/>
              <a:t>All animals on land or in the sea get the initial energy for food from the Sun</a:t>
            </a:r>
          </a:p>
        </p:txBody>
      </p:sp>
      <p:pic>
        <p:nvPicPr>
          <p:cNvPr id="5" name="Picture 1">
            <a:extLst>
              <a:ext uri="{FF2B5EF4-FFF2-40B4-BE49-F238E27FC236}">
                <a16:creationId xmlns:a16="http://schemas.microsoft.com/office/drawing/2014/main" id="{04E76F6F-41B2-4A91-B3A9-135C7CF318B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86912" y="1929360"/>
            <a:ext cx="4801642" cy="479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088BCEE-4E17-4FFE-84E9-E3E2BBA30742}"/>
              </a:ext>
            </a:extLst>
          </p:cNvPr>
          <p:cNvSpPr>
            <a:spLocks noGrp="1"/>
          </p:cNvSpPr>
          <p:nvPr>
            <p:ph type="sldNum" sz="quarter" idx="12"/>
          </p:nvPr>
        </p:nvSpPr>
        <p:spPr/>
        <p:txBody>
          <a:bodyPr/>
          <a:lstStyle/>
          <a:p>
            <a:fld id="{E6E8788A-8DDC-4420-86C1-9446F88BAE87}" type="slidenum">
              <a:rPr lang="en-GB" smtClean="0"/>
              <a:t>4</a:t>
            </a:fld>
            <a:endParaRPr lang="en-GB"/>
          </a:p>
        </p:txBody>
      </p:sp>
      <p:pic>
        <p:nvPicPr>
          <p:cNvPr id="6" name="Picture 1" descr="page1image25574048">
            <a:extLst>
              <a:ext uri="{FF2B5EF4-FFF2-40B4-BE49-F238E27FC236}">
                <a16:creationId xmlns:a16="http://schemas.microsoft.com/office/drawing/2014/main" id="{456F61E4-D7F1-E34E-AC32-CE96E723F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8357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1">
            <a:extLst>
              <a:ext uri="{FF2B5EF4-FFF2-40B4-BE49-F238E27FC236}">
                <a16:creationId xmlns:a16="http://schemas.microsoft.com/office/drawing/2014/main" id="{4A85D135-B2EF-4A6B-8E9E-D1AB8F645843}"/>
              </a:ext>
            </a:extLst>
          </p:cNvPr>
          <p:cNvSpPr>
            <a:spLocks/>
          </p:cNvSpPr>
          <p:nvPr/>
        </p:nvSpPr>
        <p:spPr bwMode="auto">
          <a:xfrm>
            <a:off x="1905760" y="4669712"/>
            <a:ext cx="7932737" cy="2089150"/>
          </a:xfrm>
          <a:prstGeom prst="rect">
            <a:avLst/>
          </a:prstGeom>
          <a:solidFill>
            <a:srgbClr val="BBE0E3"/>
          </a:solidFill>
          <a:ln w="9525">
            <a:solidFill>
              <a:schemeClr val="tx1"/>
            </a:solidFill>
            <a:miter lim="800000"/>
            <a:headEnd/>
            <a:tailEnd/>
          </a:ln>
        </p:spPr>
        <p:txBody>
          <a:bodyPr wrap="none"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GB" altLang="en-US" sz="4200">
              <a:solidFill>
                <a:srgbClr val="000000"/>
              </a:solidFill>
              <a:latin typeface="Gill Sans"/>
              <a:ea typeface="ヒラギノ角ゴ ProN W3"/>
              <a:cs typeface="ヒラギノ角ゴ ProN W3"/>
              <a:sym typeface="Gill Sans"/>
            </a:endParaRPr>
          </a:p>
        </p:txBody>
      </p:sp>
      <p:sp>
        <p:nvSpPr>
          <p:cNvPr id="14340" name="Rectangle 2">
            <a:extLst>
              <a:ext uri="{FF2B5EF4-FFF2-40B4-BE49-F238E27FC236}">
                <a16:creationId xmlns:a16="http://schemas.microsoft.com/office/drawing/2014/main" id="{90750153-209C-4AD5-92AD-9571EA93C5FA}"/>
              </a:ext>
            </a:extLst>
          </p:cNvPr>
          <p:cNvSpPr>
            <a:spLocks noGrp="1" noChangeArrowheads="1"/>
          </p:cNvSpPr>
          <p:nvPr>
            <p:ph type="title"/>
          </p:nvPr>
        </p:nvSpPr>
        <p:spPr>
          <a:xfrm>
            <a:off x="2024063" y="1186992"/>
            <a:ext cx="8229600" cy="1506538"/>
          </a:xfrm>
        </p:spPr>
        <p:txBody>
          <a:bodyPr/>
          <a:lstStyle/>
          <a:p>
            <a:pPr algn="ctr" eaLnBrk="1" hangingPunct="1"/>
            <a:r>
              <a:rPr lang="en-US" altLang="en-US" sz="4800" b="1" dirty="0"/>
              <a:t>The Sun is at the beginning of all Food Energy Chains</a:t>
            </a:r>
          </a:p>
        </p:txBody>
      </p:sp>
      <p:sp>
        <p:nvSpPr>
          <p:cNvPr id="14341" name="Rectangle 3">
            <a:extLst>
              <a:ext uri="{FF2B5EF4-FFF2-40B4-BE49-F238E27FC236}">
                <a16:creationId xmlns:a16="http://schemas.microsoft.com/office/drawing/2014/main" id="{B8383B6B-CA2C-49C7-A51C-92A9032AAA93}"/>
              </a:ext>
            </a:extLst>
          </p:cNvPr>
          <p:cNvSpPr>
            <a:spLocks noGrp="1" noChangeArrowheads="1"/>
          </p:cNvSpPr>
          <p:nvPr>
            <p:ph type="body" idx="1"/>
          </p:nvPr>
        </p:nvSpPr>
        <p:spPr>
          <a:xfrm>
            <a:off x="1769994" y="2599531"/>
            <a:ext cx="8229600" cy="5259387"/>
          </a:xfrm>
        </p:spPr>
        <p:txBody>
          <a:bodyPr/>
          <a:lstStyle/>
          <a:p>
            <a:pPr marL="304800" indent="-304800" eaLnBrk="1" hangingPunct="1">
              <a:spcBef>
                <a:spcPct val="0"/>
              </a:spcBef>
              <a:buFont typeface="Arial" panose="020B0604020202020204" pitchFamily="34" charset="0"/>
              <a:buNone/>
            </a:pPr>
            <a:endParaRPr lang="en-US" altLang="en-US" dirty="0"/>
          </a:p>
          <a:p>
            <a:pPr marL="304800" indent="-304800" eaLnBrk="1" hangingPunct="1">
              <a:buFont typeface="Arial" panose="020B0604020202020204" pitchFamily="34" charset="0"/>
              <a:buNone/>
            </a:pPr>
            <a:endParaRPr lang="en-US" altLang="en-US" dirty="0"/>
          </a:p>
          <a:p>
            <a:pPr marL="304800" indent="-304800" algn="ctr" eaLnBrk="1" hangingPunct="1">
              <a:buFont typeface="Arial" panose="020B0604020202020204" pitchFamily="34" charset="0"/>
              <a:buNone/>
            </a:pPr>
            <a:r>
              <a:rPr lang="en-US" altLang="en-US" dirty="0"/>
              <a:t>Plants use </a:t>
            </a:r>
            <a:r>
              <a:rPr lang="en-US" altLang="en-US" b="1" u="sng" dirty="0">
                <a:latin typeface="Arial Bold" panose="020B0704020202020204" pitchFamily="34" charset="0"/>
                <a:cs typeface="Arial Bold" panose="020B0704020202020204" pitchFamily="34" charset="0"/>
                <a:sym typeface="Arial Bold" panose="020B0704020202020204" pitchFamily="34" charset="0"/>
              </a:rPr>
              <a:t>photosynthesis</a:t>
            </a:r>
            <a:r>
              <a:rPr lang="en-US" altLang="en-US" dirty="0"/>
              <a:t> ….</a:t>
            </a:r>
          </a:p>
          <a:p>
            <a:pPr marL="304800" indent="-304800" algn="ctr" eaLnBrk="1" hangingPunct="1">
              <a:buFont typeface="Arial" panose="020B0604020202020204" pitchFamily="34" charset="0"/>
              <a:buNone/>
            </a:pPr>
            <a:r>
              <a:rPr lang="en-US" altLang="en-US" dirty="0"/>
              <a:t>      changing light energy to food energy</a:t>
            </a:r>
          </a:p>
        </p:txBody>
      </p:sp>
      <p:sp>
        <p:nvSpPr>
          <p:cNvPr id="14342" name="Rectangle 4">
            <a:extLst>
              <a:ext uri="{FF2B5EF4-FFF2-40B4-BE49-F238E27FC236}">
                <a16:creationId xmlns:a16="http://schemas.microsoft.com/office/drawing/2014/main" id="{A7DE378A-A23E-4D2E-B14A-DF6BD5C4BC04}"/>
              </a:ext>
            </a:extLst>
          </p:cNvPr>
          <p:cNvSpPr>
            <a:spLocks/>
          </p:cNvSpPr>
          <p:nvPr/>
        </p:nvSpPr>
        <p:spPr bwMode="auto">
          <a:xfrm>
            <a:off x="2386013" y="5262990"/>
            <a:ext cx="750570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Carbon             		Light energy </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Dioxide    +    Water  		                      Oxygen + Glucose</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Lucida Grande"/>
                <a:cs typeface="Lucida Grande"/>
                <a:sym typeface="Arial" panose="020B0604020202020204" pitchFamily="34" charset="0"/>
              </a:rPr>
              <a:t>			chlorophyll</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                                 </a:t>
            </a:r>
          </a:p>
        </p:txBody>
      </p:sp>
      <p:sp>
        <p:nvSpPr>
          <p:cNvPr id="14343" name="Line 5">
            <a:extLst>
              <a:ext uri="{FF2B5EF4-FFF2-40B4-BE49-F238E27FC236}">
                <a16:creationId xmlns:a16="http://schemas.microsoft.com/office/drawing/2014/main" id="{42AF9421-3163-46D4-9146-7E4032BF542A}"/>
              </a:ext>
            </a:extLst>
          </p:cNvPr>
          <p:cNvSpPr>
            <a:spLocks noChangeShapeType="1"/>
          </p:cNvSpPr>
          <p:nvPr/>
        </p:nvSpPr>
        <p:spPr bwMode="auto">
          <a:xfrm>
            <a:off x="4835525" y="5954782"/>
            <a:ext cx="252095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GB"/>
          </a:p>
        </p:txBody>
      </p:sp>
      <p:sp>
        <p:nvSpPr>
          <p:cNvPr id="14346" name="TextBox 2">
            <a:extLst>
              <a:ext uri="{FF2B5EF4-FFF2-40B4-BE49-F238E27FC236}">
                <a16:creationId xmlns:a16="http://schemas.microsoft.com/office/drawing/2014/main" id="{F138329E-B2F7-401A-AE89-92436FF2956D}"/>
              </a:ext>
            </a:extLst>
          </p:cNvPr>
          <p:cNvSpPr txBox="1">
            <a:spLocks noChangeArrowheads="1"/>
          </p:cNvSpPr>
          <p:nvPr/>
        </p:nvSpPr>
        <p:spPr bwMode="auto">
          <a:xfrm>
            <a:off x="1447800" y="2693530"/>
            <a:ext cx="9296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b="1" dirty="0"/>
              <a:t>On land plants absorb the Sun’s energy and make oxygen and glucose</a:t>
            </a:r>
          </a:p>
        </p:txBody>
      </p:sp>
      <p:pic>
        <p:nvPicPr>
          <p:cNvPr id="14347" name="Picture 5">
            <a:extLst>
              <a:ext uri="{FF2B5EF4-FFF2-40B4-BE49-F238E27FC236}">
                <a16:creationId xmlns:a16="http://schemas.microsoft.com/office/drawing/2014/main" id="{0B489EA4-6234-476A-9EA7-3F06F40E43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75507" y="3339527"/>
            <a:ext cx="1903688" cy="142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3">
            <a:extLst>
              <a:ext uri="{FF2B5EF4-FFF2-40B4-BE49-F238E27FC236}">
                <a16:creationId xmlns:a16="http://schemas.microsoft.com/office/drawing/2014/main" id="{60B16B1C-106F-4BB0-B4BE-016CC8F4CB1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8832" y="3687416"/>
            <a:ext cx="1656379" cy="1243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a:extLst>
              <a:ext uri="{FF2B5EF4-FFF2-40B4-BE49-F238E27FC236}">
                <a16:creationId xmlns:a16="http://schemas.microsoft.com/office/drawing/2014/main" id="{42F7BE35-BF32-436E-9364-A41B12EAD4AF}"/>
              </a:ext>
            </a:extLst>
          </p:cNvPr>
          <p:cNvCxnSpPr>
            <a:cxnSpLocks/>
          </p:cNvCxnSpPr>
          <p:nvPr/>
        </p:nvCxnSpPr>
        <p:spPr>
          <a:xfrm>
            <a:off x="1336176" y="1827349"/>
            <a:ext cx="831056" cy="819181"/>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pic>
        <p:nvPicPr>
          <p:cNvPr id="14350" name="Picture 4">
            <a:extLst>
              <a:ext uri="{FF2B5EF4-FFF2-40B4-BE49-F238E27FC236}">
                <a16:creationId xmlns:a16="http://schemas.microsoft.com/office/drawing/2014/main" id="{C9804E00-DC11-4619-9FF7-2733E0F0E4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7569" y="5302739"/>
            <a:ext cx="17049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7">
            <a:extLst>
              <a:ext uri="{FF2B5EF4-FFF2-40B4-BE49-F238E27FC236}">
                <a16:creationId xmlns:a16="http://schemas.microsoft.com/office/drawing/2014/main" id="{474BBD89-E3F6-4225-90FF-9D96DAE785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99594" y="5021751"/>
            <a:ext cx="18796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 descr="page1image25574048">
            <a:extLst>
              <a:ext uri="{FF2B5EF4-FFF2-40B4-BE49-F238E27FC236}">
                <a16:creationId xmlns:a16="http://schemas.microsoft.com/office/drawing/2014/main" id="{22040FE7-DE83-0D4D-A222-31B60859EB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
            <a:extLst>
              <a:ext uri="{FF2B5EF4-FFF2-40B4-BE49-F238E27FC236}">
                <a16:creationId xmlns:a16="http://schemas.microsoft.com/office/drawing/2014/main" id="{66B8ADCC-E5C4-4D89-9B57-E6BD5C47E0C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52344" y="786463"/>
            <a:ext cx="1600200"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3727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1">
            <a:extLst>
              <a:ext uri="{FF2B5EF4-FFF2-40B4-BE49-F238E27FC236}">
                <a16:creationId xmlns:a16="http://schemas.microsoft.com/office/drawing/2014/main" id="{F90159E2-ECD1-44A3-A2E1-76B3A5E7BD20}"/>
              </a:ext>
            </a:extLst>
          </p:cNvPr>
          <p:cNvSpPr>
            <a:spLocks/>
          </p:cNvSpPr>
          <p:nvPr/>
        </p:nvSpPr>
        <p:spPr bwMode="auto">
          <a:xfrm>
            <a:off x="1779588" y="5331730"/>
            <a:ext cx="7932737" cy="1439252"/>
          </a:xfrm>
          <a:prstGeom prst="rect">
            <a:avLst/>
          </a:prstGeom>
          <a:solidFill>
            <a:srgbClr val="BBE0E3"/>
          </a:solidFill>
          <a:ln w="9525">
            <a:solidFill>
              <a:schemeClr val="tx1"/>
            </a:solidFill>
            <a:miter lim="800000"/>
            <a:headEnd/>
            <a:tailEnd/>
          </a:ln>
        </p:spPr>
        <p:txBody>
          <a:bodyPr wrap="none"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GB" altLang="en-US" sz="4200">
              <a:solidFill>
                <a:srgbClr val="000000"/>
              </a:solidFill>
              <a:latin typeface="Gill Sans"/>
              <a:ea typeface="ヒラギノ角ゴ ProN W3"/>
              <a:cs typeface="ヒラギノ角ゴ ProN W3"/>
              <a:sym typeface="Gill Sans"/>
            </a:endParaRPr>
          </a:p>
        </p:txBody>
      </p:sp>
      <p:sp>
        <p:nvSpPr>
          <p:cNvPr id="14340" name="Rectangle 2">
            <a:extLst>
              <a:ext uri="{FF2B5EF4-FFF2-40B4-BE49-F238E27FC236}">
                <a16:creationId xmlns:a16="http://schemas.microsoft.com/office/drawing/2014/main" id="{1747556B-B5B3-44DD-96F8-17140612207F}"/>
              </a:ext>
            </a:extLst>
          </p:cNvPr>
          <p:cNvSpPr>
            <a:spLocks noGrp="1" noChangeArrowheads="1"/>
          </p:cNvSpPr>
          <p:nvPr>
            <p:ph type="title"/>
          </p:nvPr>
        </p:nvSpPr>
        <p:spPr>
          <a:xfrm>
            <a:off x="2419360" y="425845"/>
            <a:ext cx="8229600" cy="1506538"/>
          </a:xfrm>
        </p:spPr>
        <p:txBody>
          <a:bodyPr/>
          <a:lstStyle/>
          <a:p>
            <a:pPr algn="ctr" eaLnBrk="1" hangingPunct="1"/>
            <a:r>
              <a:rPr lang="en-US" altLang="en-US" sz="4800" b="1" dirty="0"/>
              <a:t>In the ocean the same thing is happening but ……</a:t>
            </a:r>
          </a:p>
        </p:txBody>
      </p:sp>
      <p:sp>
        <p:nvSpPr>
          <p:cNvPr id="14341" name="Rectangle 3">
            <a:extLst>
              <a:ext uri="{FF2B5EF4-FFF2-40B4-BE49-F238E27FC236}">
                <a16:creationId xmlns:a16="http://schemas.microsoft.com/office/drawing/2014/main" id="{DF27CB29-793F-4783-9FBC-65EC57003252}"/>
              </a:ext>
            </a:extLst>
          </p:cNvPr>
          <p:cNvSpPr>
            <a:spLocks noGrp="1" noChangeArrowheads="1"/>
          </p:cNvSpPr>
          <p:nvPr>
            <p:ph type="body" idx="1"/>
          </p:nvPr>
        </p:nvSpPr>
        <p:spPr>
          <a:xfrm>
            <a:off x="1727200" y="3216177"/>
            <a:ext cx="8229600" cy="5259387"/>
          </a:xfrm>
        </p:spPr>
        <p:txBody>
          <a:bodyPr/>
          <a:lstStyle/>
          <a:p>
            <a:pPr marL="304800" indent="-304800" eaLnBrk="1" hangingPunct="1">
              <a:spcBef>
                <a:spcPct val="0"/>
              </a:spcBef>
              <a:buFont typeface="Arial" panose="020B0604020202020204" pitchFamily="34" charset="0"/>
              <a:buNone/>
            </a:pPr>
            <a:endParaRPr lang="en-US" altLang="en-US" dirty="0"/>
          </a:p>
          <a:p>
            <a:pPr marL="304800" indent="-304800" eaLnBrk="1" hangingPunct="1">
              <a:buFont typeface="Arial" panose="020B0604020202020204" pitchFamily="34" charset="0"/>
              <a:buNone/>
            </a:pPr>
            <a:endParaRPr lang="en-US" altLang="en-US" dirty="0"/>
          </a:p>
          <a:p>
            <a:pPr marL="304800" indent="-304800" algn="ctr" eaLnBrk="1" hangingPunct="1">
              <a:buFont typeface="Arial" panose="020B0604020202020204" pitchFamily="34" charset="0"/>
              <a:buNone/>
            </a:pPr>
            <a:r>
              <a:rPr lang="en-US" altLang="en-US" dirty="0"/>
              <a:t>Algae and Seagrass use </a:t>
            </a:r>
            <a:r>
              <a:rPr lang="en-US" altLang="en-US" u="sng" dirty="0">
                <a:latin typeface="Arial Bold" panose="020B0704020202020204" pitchFamily="34" charset="0"/>
                <a:cs typeface="Arial Bold" panose="020B0704020202020204" pitchFamily="34" charset="0"/>
                <a:sym typeface="Arial Bold" panose="020B0704020202020204" pitchFamily="34" charset="0"/>
              </a:rPr>
              <a:t>photosynthesis</a:t>
            </a:r>
            <a:r>
              <a:rPr lang="en-US" altLang="en-US" dirty="0"/>
              <a:t> </a:t>
            </a:r>
          </a:p>
          <a:p>
            <a:pPr marL="304800" indent="-304800" algn="ctr" eaLnBrk="1" hangingPunct="1">
              <a:buFont typeface="Arial" panose="020B0604020202020204" pitchFamily="34" charset="0"/>
              <a:buNone/>
            </a:pPr>
            <a:r>
              <a:rPr lang="en-US" altLang="en-US" dirty="0"/>
              <a:t>      to change light energy to food energy</a:t>
            </a:r>
          </a:p>
        </p:txBody>
      </p:sp>
      <p:sp>
        <p:nvSpPr>
          <p:cNvPr id="14342" name="Rectangle 4">
            <a:extLst>
              <a:ext uri="{FF2B5EF4-FFF2-40B4-BE49-F238E27FC236}">
                <a16:creationId xmlns:a16="http://schemas.microsoft.com/office/drawing/2014/main" id="{EA687A8B-3414-4253-8F5A-13A4BF439C23}"/>
              </a:ext>
            </a:extLst>
          </p:cNvPr>
          <p:cNvSpPr>
            <a:spLocks/>
          </p:cNvSpPr>
          <p:nvPr/>
        </p:nvSpPr>
        <p:spPr bwMode="auto">
          <a:xfrm>
            <a:off x="2235200" y="5381238"/>
            <a:ext cx="7505700" cy="134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Carbon             		Light energy </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Dioxide    +    Water  		                      Oxygen + Glucose</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Lucida Grande"/>
                <a:cs typeface="Lucida Grande"/>
                <a:sym typeface="Arial" panose="020B0604020202020204" pitchFamily="34" charset="0"/>
              </a:rPr>
              <a:t>			chlorophyll</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                                 </a:t>
            </a:r>
          </a:p>
        </p:txBody>
      </p:sp>
      <p:sp>
        <p:nvSpPr>
          <p:cNvPr id="14343" name="Line 5">
            <a:extLst>
              <a:ext uri="{FF2B5EF4-FFF2-40B4-BE49-F238E27FC236}">
                <a16:creationId xmlns:a16="http://schemas.microsoft.com/office/drawing/2014/main" id="{F636A343-F0F3-4F77-92D1-83E24D7512EC}"/>
              </a:ext>
            </a:extLst>
          </p:cNvPr>
          <p:cNvSpPr>
            <a:spLocks noChangeShapeType="1"/>
          </p:cNvSpPr>
          <p:nvPr/>
        </p:nvSpPr>
        <p:spPr bwMode="auto">
          <a:xfrm>
            <a:off x="4609176" y="6001849"/>
            <a:ext cx="252095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GB"/>
          </a:p>
        </p:txBody>
      </p:sp>
      <p:sp>
        <p:nvSpPr>
          <p:cNvPr id="14346" name="TextBox 2">
            <a:extLst>
              <a:ext uri="{FF2B5EF4-FFF2-40B4-BE49-F238E27FC236}">
                <a16:creationId xmlns:a16="http://schemas.microsoft.com/office/drawing/2014/main" id="{8274E3DC-23D8-47A4-A0D7-1425ADD149A4}"/>
              </a:ext>
            </a:extLst>
          </p:cNvPr>
          <p:cNvSpPr txBox="1">
            <a:spLocks noChangeArrowheads="1"/>
          </p:cNvSpPr>
          <p:nvPr/>
        </p:nvSpPr>
        <p:spPr bwMode="auto">
          <a:xfrm>
            <a:off x="1537252" y="1825153"/>
            <a:ext cx="9296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b="1" dirty="0"/>
              <a:t>there is only one type of plant – sea grass.</a:t>
            </a:r>
          </a:p>
          <a:p>
            <a:pPr algn="ctr" eaLnBrk="1" hangingPunct="1">
              <a:lnSpc>
                <a:spcPct val="100000"/>
              </a:lnSpc>
              <a:spcBef>
                <a:spcPct val="0"/>
              </a:spcBef>
              <a:buFontTx/>
              <a:buNone/>
            </a:pPr>
            <a:r>
              <a:rPr lang="en-GB" altLang="en-US" b="1" dirty="0"/>
              <a:t>Algae, which is not a plant, makes the most energy for all sea life.  Algae and sea grass can absorb the sun’s energy to make oxygen and glucose. </a:t>
            </a:r>
          </a:p>
        </p:txBody>
      </p:sp>
      <p:cxnSp>
        <p:nvCxnSpPr>
          <p:cNvPr id="14" name="Straight Arrow Connector 13">
            <a:extLst>
              <a:ext uri="{FF2B5EF4-FFF2-40B4-BE49-F238E27FC236}">
                <a16:creationId xmlns:a16="http://schemas.microsoft.com/office/drawing/2014/main" id="{53CC7166-5095-4302-8A13-14FC7D72357A}"/>
              </a:ext>
            </a:extLst>
          </p:cNvPr>
          <p:cNvCxnSpPr>
            <a:cxnSpLocks/>
          </p:cNvCxnSpPr>
          <p:nvPr/>
        </p:nvCxnSpPr>
        <p:spPr>
          <a:xfrm>
            <a:off x="1331923" y="1525482"/>
            <a:ext cx="954589" cy="729511"/>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pic>
        <p:nvPicPr>
          <p:cNvPr id="2050" name="Picture 2" descr="Phytopla[1]">
            <a:extLst>
              <a:ext uri="{FF2B5EF4-FFF2-40B4-BE49-F238E27FC236}">
                <a16:creationId xmlns:a16="http://schemas.microsoft.com/office/drawing/2014/main" id="{4F6967F0-EC76-46A5-9FA2-6ABE7937EF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7373" y="2906184"/>
            <a:ext cx="2075889" cy="26465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7" name="Picture 4">
            <a:extLst>
              <a:ext uri="{FF2B5EF4-FFF2-40B4-BE49-F238E27FC236}">
                <a16:creationId xmlns:a16="http://schemas.microsoft.com/office/drawing/2014/main" id="{0A170115-9723-4622-86D9-D5FA9AAC03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290" y="3153904"/>
            <a:ext cx="2767854" cy="20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C1DE0CF0-4D4D-464D-8BEF-8E29465364D0}"/>
              </a:ext>
            </a:extLst>
          </p:cNvPr>
          <p:cNvCxnSpPr>
            <a:cxnSpLocks/>
          </p:cNvCxnSpPr>
          <p:nvPr/>
        </p:nvCxnSpPr>
        <p:spPr>
          <a:xfrm>
            <a:off x="9583240" y="1981890"/>
            <a:ext cx="1801652"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FF7DADFA-854F-4F37-816A-02DD481D3AD0}"/>
              </a:ext>
            </a:extLst>
          </p:cNvPr>
          <p:cNvCxnSpPr/>
          <p:nvPr/>
        </p:nvCxnSpPr>
        <p:spPr>
          <a:xfrm>
            <a:off x="11394831" y="1981890"/>
            <a:ext cx="0" cy="117201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49B183-5132-4AF6-8FBE-34A6B2F22BA2}"/>
              </a:ext>
            </a:extLst>
          </p:cNvPr>
          <p:cNvCxnSpPr>
            <a:cxnSpLocks/>
          </p:cNvCxnSpPr>
          <p:nvPr/>
        </p:nvCxnSpPr>
        <p:spPr>
          <a:xfrm>
            <a:off x="402009" y="2420327"/>
            <a:ext cx="9733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154DD1F-A586-48FC-A660-159B2AD30AA3}"/>
              </a:ext>
            </a:extLst>
          </p:cNvPr>
          <p:cNvCxnSpPr>
            <a:cxnSpLocks/>
          </p:cNvCxnSpPr>
          <p:nvPr/>
        </p:nvCxnSpPr>
        <p:spPr>
          <a:xfrm>
            <a:off x="461967" y="2420327"/>
            <a:ext cx="0" cy="73357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4345" name="Picture 1">
            <a:extLst>
              <a:ext uri="{FF2B5EF4-FFF2-40B4-BE49-F238E27FC236}">
                <a16:creationId xmlns:a16="http://schemas.microsoft.com/office/drawing/2014/main" id="{018A263A-E1CF-47BE-8974-810AE906A27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5719" y="588975"/>
            <a:ext cx="1600200"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 descr="page1image25574048">
            <a:extLst>
              <a:ext uri="{FF2B5EF4-FFF2-40B4-BE49-F238E27FC236}">
                <a16:creationId xmlns:a16="http://schemas.microsoft.com/office/drawing/2014/main" id="{4B45B0D5-33EB-0146-AB22-84713C4E80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989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E4ADD-9C38-4B70-8B21-791823814502}"/>
              </a:ext>
            </a:extLst>
          </p:cNvPr>
          <p:cNvSpPr>
            <a:spLocks noGrp="1"/>
          </p:cNvSpPr>
          <p:nvPr>
            <p:ph type="title"/>
          </p:nvPr>
        </p:nvSpPr>
        <p:spPr>
          <a:xfrm>
            <a:off x="708567" y="797155"/>
            <a:ext cx="10515600" cy="1325563"/>
          </a:xfrm>
        </p:spPr>
        <p:txBody>
          <a:bodyPr>
            <a:normAutofit/>
          </a:bodyPr>
          <a:lstStyle/>
          <a:p>
            <a:pPr algn="ctr"/>
            <a:r>
              <a:rPr lang="en-GB" sz="4800" b="1" dirty="0"/>
              <a:t>The Importance of Photosynthesis</a:t>
            </a:r>
          </a:p>
        </p:txBody>
      </p:sp>
      <p:sp>
        <p:nvSpPr>
          <p:cNvPr id="7" name="Rectangle 6">
            <a:extLst>
              <a:ext uri="{FF2B5EF4-FFF2-40B4-BE49-F238E27FC236}">
                <a16:creationId xmlns:a16="http://schemas.microsoft.com/office/drawing/2014/main" id="{3BB8B2D2-9299-4FEE-9355-D3C56187383C}"/>
              </a:ext>
            </a:extLst>
          </p:cNvPr>
          <p:cNvSpPr/>
          <p:nvPr/>
        </p:nvSpPr>
        <p:spPr>
          <a:xfrm>
            <a:off x="1291004" y="1879843"/>
            <a:ext cx="9609992" cy="1459523"/>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ontent Placeholder 4">
            <a:extLst>
              <a:ext uri="{FF2B5EF4-FFF2-40B4-BE49-F238E27FC236}">
                <a16:creationId xmlns:a16="http://schemas.microsoft.com/office/drawing/2014/main" id="{679045F0-7186-400C-B71C-22C99CF62E18}"/>
              </a:ext>
            </a:extLst>
          </p:cNvPr>
          <p:cNvSpPr>
            <a:spLocks noGrp="1"/>
          </p:cNvSpPr>
          <p:nvPr>
            <p:ph idx="1"/>
          </p:nvPr>
        </p:nvSpPr>
        <p:spPr bwMode="auto">
          <a:xfrm>
            <a:off x="1337911" y="2000324"/>
            <a:ext cx="9680331" cy="142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normAutofit fontScale="25000" lnSpcReduction="20000"/>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ts val="1200"/>
              </a:spcBef>
              <a:buFont typeface="Arial" panose="020B0604020202020204" pitchFamily="34" charset="0"/>
              <a:buNone/>
            </a:pPr>
            <a:r>
              <a:rPr lang="en-US" altLang="en-US" sz="9600" dirty="0">
                <a:latin typeface="Arial" panose="020B0604020202020204" pitchFamily="34" charset="0"/>
                <a:ea typeface="ヒラギノ角ゴ ProN W3"/>
                <a:cs typeface="ヒラギノ角ゴ ProN W3"/>
                <a:sym typeface="Arial" panose="020B0604020202020204" pitchFamily="34" charset="0"/>
              </a:rPr>
              <a:t>Carbon             		Light energy </a:t>
            </a:r>
            <a:endParaRPr lang="en-US" altLang="en-US" sz="9600" dirty="0">
              <a:latin typeface="Arial" panose="020B0604020202020204" pitchFamily="34" charset="0"/>
              <a:ea typeface="Lucida Grande"/>
              <a:cs typeface="Lucida Grande"/>
              <a:sym typeface="Arial" panose="020B0604020202020204" pitchFamily="34" charset="0"/>
            </a:endParaRPr>
          </a:p>
          <a:p>
            <a:pPr>
              <a:lnSpc>
                <a:spcPct val="100000"/>
              </a:lnSpc>
              <a:spcBef>
                <a:spcPts val="1200"/>
              </a:spcBef>
              <a:buNone/>
            </a:pPr>
            <a:r>
              <a:rPr lang="en-US" altLang="en-US" sz="9600" dirty="0">
                <a:latin typeface="Arial" panose="020B0604020202020204" pitchFamily="34" charset="0"/>
                <a:ea typeface="ヒラギノ角ゴ ProN W3"/>
                <a:cs typeface="ヒラギノ角ゴ ProN W3"/>
                <a:sym typeface="Arial" panose="020B0604020202020204" pitchFamily="34" charset="0"/>
              </a:rPr>
              <a:t>Dioxide                                                                      Oxygen + Glucose</a:t>
            </a:r>
          </a:p>
          <a:p>
            <a:pPr>
              <a:lnSpc>
                <a:spcPct val="100000"/>
              </a:lnSpc>
              <a:spcBef>
                <a:spcPts val="1200"/>
              </a:spcBef>
              <a:buNone/>
            </a:pPr>
            <a:r>
              <a:rPr lang="en-US" altLang="en-US" sz="9600" dirty="0">
                <a:latin typeface="Arial" panose="020B0604020202020204" pitchFamily="34" charset="0"/>
                <a:ea typeface="ヒラギノ角ゴ ProN W3"/>
                <a:cs typeface="ヒラギノ角ゴ ProN W3"/>
                <a:sym typeface="Arial" panose="020B0604020202020204" pitchFamily="34" charset="0"/>
              </a:rPr>
              <a:t>+  Water                                </a:t>
            </a:r>
            <a:r>
              <a:rPr lang="en-US" altLang="en-US" sz="9600" dirty="0">
                <a:latin typeface="Arial" panose="020B0604020202020204" pitchFamily="34" charset="0"/>
                <a:ea typeface="Lucida Grande"/>
                <a:cs typeface="Lucida Grande"/>
                <a:sym typeface="Arial" panose="020B0604020202020204" pitchFamily="34" charset="0"/>
              </a:rPr>
              <a:t>chlorophyll</a:t>
            </a:r>
            <a:r>
              <a:rPr lang="en-US" altLang="en-US" sz="9600" dirty="0">
                <a:latin typeface="Arial" panose="020B0604020202020204" pitchFamily="34" charset="0"/>
                <a:ea typeface="ヒラギノ角ゴ ProN W3"/>
                <a:cs typeface="ヒラギノ角ゴ ProN W3"/>
                <a:sym typeface="Arial" panose="020B0604020202020204" pitchFamily="34" charset="0"/>
              </a:rPr>
              <a:t> </a:t>
            </a:r>
          </a:p>
          <a:p>
            <a:pPr>
              <a:lnSpc>
                <a:spcPct val="100000"/>
              </a:lnSpc>
              <a:spcBef>
                <a:spcPts val="1200"/>
              </a:spcBef>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		</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Lucida Grande"/>
                <a:cs typeface="Lucida Grande"/>
                <a:sym typeface="Arial" panose="020B0604020202020204" pitchFamily="34" charset="0"/>
              </a:rPr>
              <a:t>			</a:t>
            </a:r>
            <a:endParaRPr lang="en-US" altLang="en-US" sz="1800" dirty="0">
              <a:latin typeface="Arial" panose="020B0604020202020204" pitchFamily="34" charset="0"/>
              <a:ea typeface="Lucida Grande"/>
              <a:cs typeface="Lucida Grande"/>
              <a:sym typeface="Arial" panose="020B0604020202020204" pitchFamily="34" charset="0"/>
            </a:endParaRPr>
          </a:p>
          <a:p>
            <a:pPr eaLnBrk="1" hangingPunct="1">
              <a:lnSpc>
                <a:spcPct val="100000"/>
              </a:lnSpc>
              <a:spcBef>
                <a:spcPts val="1200"/>
              </a:spcBef>
              <a:buFont typeface="Arial" panose="020B0604020202020204" pitchFamily="34" charset="0"/>
              <a:buNone/>
            </a:pPr>
            <a:r>
              <a:rPr lang="en-US" altLang="en-US" sz="2000" dirty="0">
                <a:latin typeface="Arial" panose="020B0604020202020204" pitchFamily="34" charset="0"/>
                <a:ea typeface="ヒラギノ角ゴ ProN W3"/>
                <a:cs typeface="ヒラギノ角ゴ ProN W3"/>
                <a:sym typeface="Arial" panose="020B0604020202020204" pitchFamily="34" charset="0"/>
              </a:rPr>
              <a:t>                                 </a:t>
            </a:r>
          </a:p>
        </p:txBody>
      </p:sp>
      <p:sp>
        <p:nvSpPr>
          <p:cNvPr id="6" name="Line 5">
            <a:extLst>
              <a:ext uri="{FF2B5EF4-FFF2-40B4-BE49-F238E27FC236}">
                <a16:creationId xmlns:a16="http://schemas.microsoft.com/office/drawing/2014/main" id="{0602D852-CABA-4F7E-99D7-87CBE87852CA}"/>
              </a:ext>
            </a:extLst>
          </p:cNvPr>
          <p:cNvSpPr>
            <a:spLocks noChangeShapeType="1"/>
          </p:cNvSpPr>
          <p:nvPr/>
        </p:nvSpPr>
        <p:spPr bwMode="auto">
          <a:xfrm>
            <a:off x="4705892" y="2689383"/>
            <a:ext cx="252095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GB"/>
          </a:p>
        </p:txBody>
      </p:sp>
      <p:cxnSp>
        <p:nvCxnSpPr>
          <p:cNvPr id="9" name="Straight Arrow Connector 8">
            <a:extLst>
              <a:ext uri="{FF2B5EF4-FFF2-40B4-BE49-F238E27FC236}">
                <a16:creationId xmlns:a16="http://schemas.microsoft.com/office/drawing/2014/main" id="{DC7E2B58-9A46-42A4-9A6E-95C10E7C9E66}"/>
              </a:ext>
            </a:extLst>
          </p:cNvPr>
          <p:cNvCxnSpPr>
            <a:cxnSpLocks/>
          </p:cNvCxnSpPr>
          <p:nvPr/>
        </p:nvCxnSpPr>
        <p:spPr>
          <a:xfrm>
            <a:off x="773438" y="1254991"/>
            <a:ext cx="575353" cy="626724"/>
          </a:xfrm>
          <a:prstGeom prst="straightConnector1">
            <a:avLst/>
          </a:prstGeom>
          <a:ln w="203200">
            <a:solidFill>
              <a:schemeClr val="accent4">
                <a:lumMod val="60000"/>
                <a:lumOff val="40000"/>
              </a:schemeClr>
            </a:solidFill>
            <a:tailEnd type="triangle"/>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B56E671-D616-4589-B561-6C90FBF003B6}"/>
              </a:ext>
            </a:extLst>
          </p:cNvPr>
          <p:cNvSpPr txBox="1"/>
          <p:nvPr/>
        </p:nvSpPr>
        <p:spPr>
          <a:xfrm>
            <a:off x="1589497" y="3383816"/>
            <a:ext cx="8572499" cy="3293209"/>
          </a:xfrm>
          <a:prstGeom prst="rect">
            <a:avLst/>
          </a:prstGeom>
          <a:noFill/>
        </p:spPr>
        <p:txBody>
          <a:bodyPr wrap="square" rtlCol="0">
            <a:spAutoFit/>
          </a:bodyPr>
          <a:lstStyle/>
          <a:p>
            <a:pPr algn="ctr"/>
            <a:r>
              <a:rPr lang="en-GB" dirty="0"/>
              <a:t>As well as making glucose energy for other animals to eat, algae and sea grass also produce </a:t>
            </a:r>
            <a:r>
              <a:rPr lang="en-GB" sz="2800" b="1" dirty="0"/>
              <a:t>oxygen</a:t>
            </a:r>
            <a:r>
              <a:rPr lang="en-GB" dirty="0"/>
              <a:t> as a product of this chemical reaction. </a:t>
            </a:r>
          </a:p>
          <a:p>
            <a:pPr algn="ctr"/>
            <a:endParaRPr lang="en-GB" dirty="0"/>
          </a:p>
          <a:p>
            <a:pPr algn="ctr"/>
            <a:r>
              <a:rPr lang="en-GB" dirty="0"/>
              <a:t>Photosynthesis in the ocean happens a lot.</a:t>
            </a:r>
          </a:p>
          <a:p>
            <a:pPr algn="ctr"/>
            <a:r>
              <a:rPr lang="en-GB" dirty="0"/>
              <a:t>Plankton, the microscopic algae, which float around the surface of the Ocean, make between </a:t>
            </a:r>
          </a:p>
          <a:p>
            <a:pPr algn="ctr"/>
            <a:r>
              <a:rPr lang="en-GB" b="1" dirty="0"/>
              <a:t>50% and 80% of all oxygen on the Earth</a:t>
            </a:r>
            <a:r>
              <a:rPr lang="en-GB" dirty="0"/>
              <a:t>. *</a:t>
            </a:r>
          </a:p>
          <a:p>
            <a:pPr algn="ctr"/>
            <a:r>
              <a:rPr lang="en-GB" dirty="0"/>
              <a:t>Without plankton it is unlikely that life on Earth would continue.</a:t>
            </a:r>
          </a:p>
          <a:p>
            <a:pPr algn="ctr"/>
            <a:r>
              <a:rPr lang="en-GB" dirty="0"/>
              <a:t>Plants and trees in rain forests on land only make about 20% oxygen. </a:t>
            </a:r>
          </a:p>
          <a:p>
            <a:pPr algn="ctr"/>
            <a:r>
              <a:rPr lang="en-GB" dirty="0"/>
              <a:t>* The amount of oxygen made depends on the time of the year, and the amount of Sun shining on the Ocean in different parts of the world. </a:t>
            </a:r>
          </a:p>
        </p:txBody>
      </p:sp>
      <p:sp>
        <p:nvSpPr>
          <p:cNvPr id="4" name="Slide Number Placeholder 3">
            <a:extLst>
              <a:ext uri="{FF2B5EF4-FFF2-40B4-BE49-F238E27FC236}">
                <a16:creationId xmlns:a16="http://schemas.microsoft.com/office/drawing/2014/main" id="{B397D205-7FA5-486F-B514-0A582C2759E9}"/>
              </a:ext>
            </a:extLst>
          </p:cNvPr>
          <p:cNvSpPr>
            <a:spLocks noGrp="1"/>
          </p:cNvSpPr>
          <p:nvPr>
            <p:ph type="sldNum" sz="quarter" idx="12"/>
          </p:nvPr>
        </p:nvSpPr>
        <p:spPr/>
        <p:txBody>
          <a:bodyPr/>
          <a:lstStyle/>
          <a:p>
            <a:fld id="{E6E8788A-8DDC-4420-86C1-9446F88BAE87}" type="slidenum">
              <a:rPr lang="en-GB" smtClean="0"/>
              <a:t>7</a:t>
            </a:fld>
            <a:endParaRPr lang="en-GB"/>
          </a:p>
        </p:txBody>
      </p:sp>
      <p:pic>
        <p:nvPicPr>
          <p:cNvPr id="8" name="Picture 1">
            <a:extLst>
              <a:ext uri="{FF2B5EF4-FFF2-40B4-BE49-F238E27FC236}">
                <a16:creationId xmlns:a16="http://schemas.microsoft.com/office/drawing/2014/main" id="{1E6E6E4C-E6A1-4FD0-9EE9-D2D807E8C69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41002"/>
            <a:ext cx="1148250" cy="114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 descr="page1image25574048">
            <a:extLst>
              <a:ext uri="{FF2B5EF4-FFF2-40B4-BE49-F238E27FC236}">
                <a16:creationId xmlns:a16="http://schemas.microsoft.com/office/drawing/2014/main" id="{57C3FD0C-280C-A34D-8FB1-1A93269460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2208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itle 1">
            <a:extLst>
              <a:ext uri="{FF2B5EF4-FFF2-40B4-BE49-F238E27FC236}">
                <a16:creationId xmlns:a16="http://schemas.microsoft.com/office/drawing/2014/main" id="{05B0D4E4-FBEB-47F7-9340-5855312600F8}"/>
              </a:ext>
            </a:extLst>
          </p:cNvPr>
          <p:cNvSpPr>
            <a:spLocks noGrp="1"/>
          </p:cNvSpPr>
          <p:nvPr>
            <p:ph type="title"/>
          </p:nvPr>
        </p:nvSpPr>
        <p:spPr>
          <a:xfrm>
            <a:off x="922338" y="640979"/>
            <a:ext cx="10515600" cy="1325563"/>
          </a:xfrm>
        </p:spPr>
        <p:txBody>
          <a:bodyPr/>
          <a:lstStyle/>
          <a:p>
            <a:pPr algn="ctr" eaLnBrk="1" hangingPunct="1"/>
            <a:r>
              <a:rPr lang="en-GB" altLang="en-US" sz="5400" b="1" dirty="0"/>
              <a:t>Who Eats What ?</a:t>
            </a:r>
          </a:p>
        </p:txBody>
      </p:sp>
      <p:pic>
        <p:nvPicPr>
          <p:cNvPr id="6" name="Picture 4">
            <a:extLst>
              <a:ext uri="{FF2B5EF4-FFF2-40B4-BE49-F238E27FC236}">
                <a16:creationId xmlns:a16="http://schemas.microsoft.com/office/drawing/2014/main" id="{898F3BFC-EA85-4646-BA5A-A3536D7B43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1671" y="1823577"/>
            <a:ext cx="4160387" cy="312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0313CC68-DF86-4B21-B6A6-4B5892F8F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204" y="2877947"/>
            <a:ext cx="2751652" cy="2063739"/>
          </a:xfrm>
          <a:prstGeom prst="rect">
            <a:avLst/>
          </a:prstGeom>
        </p:spPr>
      </p:pic>
      <p:pic>
        <p:nvPicPr>
          <p:cNvPr id="8" name="Picture 7">
            <a:extLst>
              <a:ext uri="{FF2B5EF4-FFF2-40B4-BE49-F238E27FC236}">
                <a16:creationId xmlns:a16="http://schemas.microsoft.com/office/drawing/2014/main" id="{1BE929C3-8AED-4061-A8D7-14B7976A0A22}"/>
              </a:ext>
            </a:extLst>
          </p:cNvPr>
          <p:cNvPicPr>
            <a:picLocks noChangeAspect="1"/>
          </p:cNvPicPr>
          <p:nvPr/>
        </p:nvPicPr>
        <p:blipFill rotWithShape="1">
          <a:blip r:embed="rId4">
            <a:extLst>
              <a:ext uri="{28A0092B-C50C-407E-A947-70E740481C1C}">
                <a14:useLocalDpi xmlns:a14="http://schemas.microsoft.com/office/drawing/2010/main" val="0"/>
              </a:ext>
            </a:extLst>
          </a:blip>
          <a:srcRect l="14230" t="19321" r="16841"/>
          <a:stretch/>
        </p:blipFill>
        <p:spPr>
          <a:xfrm>
            <a:off x="8360873" y="1998461"/>
            <a:ext cx="3352800" cy="2943225"/>
          </a:xfrm>
          <a:prstGeom prst="rect">
            <a:avLst/>
          </a:prstGeom>
        </p:spPr>
      </p:pic>
      <p:sp>
        <p:nvSpPr>
          <p:cNvPr id="9" name="TextBox 8">
            <a:extLst>
              <a:ext uri="{FF2B5EF4-FFF2-40B4-BE49-F238E27FC236}">
                <a16:creationId xmlns:a16="http://schemas.microsoft.com/office/drawing/2014/main" id="{0C763C63-4CBD-4109-A4C5-9B77C29E2F60}"/>
              </a:ext>
            </a:extLst>
          </p:cNvPr>
          <p:cNvSpPr txBox="1"/>
          <p:nvPr/>
        </p:nvSpPr>
        <p:spPr>
          <a:xfrm>
            <a:off x="1217870" y="5441884"/>
            <a:ext cx="2194560" cy="646331"/>
          </a:xfrm>
          <a:prstGeom prst="rect">
            <a:avLst/>
          </a:prstGeom>
          <a:noFill/>
        </p:spPr>
        <p:txBody>
          <a:bodyPr wrap="square" rtlCol="0">
            <a:spAutoFit/>
          </a:bodyPr>
          <a:lstStyle/>
          <a:p>
            <a:r>
              <a:rPr lang="en-GB" sz="3600" b="1" dirty="0"/>
              <a:t>Shark</a:t>
            </a:r>
          </a:p>
        </p:txBody>
      </p:sp>
      <p:sp>
        <p:nvSpPr>
          <p:cNvPr id="14" name="TextBox 13">
            <a:extLst>
              <a:ext uri="{FF2B5EF4-FFF2-40B4-BE49-F238E27FC236}">
                <a16:creationId xmlns:a16="http://schemas.microsoft.com/office/drawing/2014/main" id="{367F5BF6-C7C2-4E9A-962A-8819E66BC933}"/>
              </a:ext>
            </a:extLst>
          </p:cNvPr>
          <p:cNvSpPr txBox="1"/>
          <p:nvPr/>
        </p:nvSpPr>
        <p:spPr>
          <a:xfrm>
            <a:off x="5082858" y="5441883"/>
            <a:ext cx="2194560" cy="646331"/>
          </a:xfrm>
          <a:prstGeom prst="rect">
            <a:avLst/>
          </a:prstGeom>
          <a:noFill/>
        </p:spPr>
        <p:txBody>
          <a:bodyPr wrap="square" rtlCol="0">
            <a:spAutoFit/>
          </a:bodyPr>
          <a:lstStyle/>
          <a:p>
            <a:r>
              <a:rPr lang="en-GB" sz="3600" b="1" dirty="0"/>
              <a:t>Sea Grass</a:t>
            </a:r>
          </a:p>
        </p:txBody>
      </p:sp>
      <p:sp>
        <p:nvSpPr>
          <p:cNvPr id="15" name="TextBox 14">
            <a:extLst>
              <a:ext uri="{FF2B5EF4-FFF2-40B4-BE49-F238E27FC236}">
                <a16:creationId xmlns:a16="http://schemas.microsoft.com/office/drawing/2014/main" id="{6A461B6A-268B-42E6-B017-833256491067}"/>
              </a:ext>
            </a:extLst>
          </p:cNvPr>
          <p:cNvSpPr txBox="1"/>
          <p:nvPr/>
        </p:nvSpPr>
        <p:spPr>
          <a:xfrm>
            <a:off x="9713219" y="5441882"/>
            <a:ext cx="1552270" cy="646331"/>
          </a:xfrm>
          <a:prstGeom prst="rect">
            <a:avLst/>
          </a:prstGeom>
          <a:noFill/>
        </p:spPr>
        <p:txBody>
          <a:bodyPr wrap="square" rtlCol="0">
            <a:spAutoFit/>
          </a:bodyPr>
          <a:lstStyle/>
          <a:p>
            <a:r>
              <a:rPr lang="en-GB" sz="3600" b="1" dirty="0"/>
              <a:t>Turtle</a:t>
            </a:r>
          </a:p>
        </p:txBody>
      </p:sp>
      <p:sp>
        <p:nvSpPr>
          <p:cNvPr id="3" name="Slide Number Placeholder 2">
            <a:extLst>
              <a:ext uri="{FF2B5EF4-FFF2-40B4-BE49-F238E27FC236}">
                <a16:creationId xmlns:a16="http://schemas.microsoft.com/office/drawing/2014/main" id="{87C373AE-49AC-4EC8-B4B6-F9752E264158}"/>
              </a:ext>
            </a:extLst>
          </p:cNvPr>
          <p:cNvSpPr>
            <a:spLocks noGrp="1"/>
          </p:cNvSpPr>
          <p:nvPr>
            <p:ph type="sldNum" sz="quarter" idx="12"/>
          </p:nvPr>
        </p:nvSpPr>
        <p:spPr/>
        <p:txBody>
          <a:bodyPr/>
          <a:lstStyle/>
          <a:p>
            <a:fld id="{E6E8788A-8DDC-4420-86C1-9446F88BAE87}" type="slidenum">
              <a:rPr lang="en-GB" smtClean="0"/>
              <a:t>8</a:t>
            </a:fld>
            <a:endParaRPr lang="en-GB"/>
          </a:p>
        </p:txBody>
      </p:sp>
      <p:pic>
        <p:nvPicPr>
          <p:cNvPr id="11" name="Picture 1" descr="page1image25574048">
            <a:extLst>
              <a:ext uri="{FF2B5EF4-FFF2-40B4-BE49-F238E27FC236}">
                <a16:creationId xmlns:a16="http://schemas.microsoft.com/office/drawing/2014/main" id="{3CF1AB8C-C9AF-814F-88E7-727AB16997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0051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itle 1">
            <a:extLst>
              <a:ext uri="{FF2B5EF4-FFF2-40B4-BE49-F238E27FC236}">
                <a16:creationId xmlns:a16="http://schemas.microsoft.com/office/drawing/2014/main" id="{05B0D4E4-FBEB-47F7-9340-5855312600F8}"/>
              </a:ext>
            </a:extLst>
          </p:cNvPr>
          <p:cNvSpPr>
            <a:spLocks noGrp="1"/>
          </p:cNvSpPr>
          <p:nvPr>
            <p:ph type="title"/>
          </p:nvPr>
        </p:nvSpPr>
        <p:spPr>
          <a:xfrm>
            <a:off x="1031668" y="778480"/>
            <a:ext cx="10515600" cy="1325563"/>
          </a:xfrm>
        </p:spPr>
        <p:txBody>
          <a:bodyPr/>
          <a:lstStyle/>
          <a:p>
            <a:pPr algn="ctr"/>
            <a:r>
              <a:rPr lang="en-GB" altLang="en-US" sz="5400" b="1" dirty="0"/>
              <a:t>How can we show who eats what ?</a:t>
            </a:r>
          </a:p>
        </p:txBody>
      </p:sp>
      <p:pic>
        <p:nvPicPr>
          <p:cNvPr id="6" name="Picture 4">
            <a:extLst>
              <a:ext uri="{FF2B5EF4-FFF2-40B4-BE49-F238E27FC236}">
                <a16:creationId xmlns:a16="http://schemas.microsoft.com/office/drawing/2014/main" id="{898F3BFC-EA85-4646-BA5A-A3536D7B43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347" y="2160450"/>
            <a:ext cx="4160387" cy="312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0313CC68-DF86-4B21-B6A6-4B5892F8F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0600" y="2728498"/>
            <a:ext cx="3402991" cy="2552243"/>
          </a:xfrm>
          <a:prstGeom prst="rect">
            <a:avLst/>
          </a:prstGeom>
        </p:spPr>
      </p:pic>
      <p:pic>
        <p:nvPicPr>
          <p:cNvPr id="8" name="Picture 7">
            <a:extLst>
              <a:ext uri="{FF2B5EF4-FFF2-40B4-BE49-F238E27FC236}">
                <a16:creationId xmlns:a16="http://schemas.microsoft.com/office/drawing/2014/main" id="{1BE929C3-8AED-4061-A8D7-14B7976A0A22}"/>
              </a:ext>
            </a:extLst>
          </p:cNvPr>
          <p:cNvPicPr>
            <a:picLocks noChangeAspect="1"/>
          </p:cNvPicPr>
          <p:nvPr/>
        </p:nvPicPr>
        <p:blipFill rotWithShape="1">
          <a:blip r:embed="rId4">
            <a:extLst>
              <a:ext uri="{28A0092B-C50C-407E-A947-70E740481C1C}">
                <a14:useLocalDpi xmlns:a14="http://schemas.microsoft.com/office/drawing/2010/main" val="0"/>
              </a:ext>
            </a:extLst>
          </a:blip>
          <a:srcRect l="14230" t="19321" r="16841"/>
          <a:stretch/>
        </p:blipFill>
        <p:spPr>
          <a:xfrm>
            <a:off x="4820503" y="2337516"/>
            <a:ext cx="3352800" cy="2943225"/>
          </a:xfrm>
          <a:prstGeom prst="rect">
            <a:avLst/>
          </a:prstGeom>
        </p:spPr>
      </p:pic>
      <p:sp>
        <p:nvSpPr>
          <p:cNvPr id="9" name="TextBox 8">
            <a:extLst>
              <a:ext uri="{FF2B5EF4-FFF2-40B4-BE49-F238E27FC236}">
                <a16:creationId xmlns:a16="http://schemas.microsoft.com/office/drawing/2014/main" id="{0C763C63-4CBD-4109-A4C5-9B77C29E2F60}"/>
              </a:ext>
            </a:extLst>
          </p:cNvPr>
          <p:cNvSpPr txBox="1"/>
          <p:nvPr/>
        </p:nvSpPr>
        <p:spPr>
          <a:xfrm>
            <a:off x="9997440" y="5448249"/>
            <a:ext cx="2194560" cy="646331"/>
          </a:xfrm>
          <a:prstGeom prst="rect">
            <a:avLst/>
          </a:prstGeom>
          <a:noFill/>
        </p:spPr>
        <p:txBody>
          <a:bodyPr wrap="square" rtlCol="0">
            <a:spAutoFit/>
          </a:bodyPr>
          <a:lstStyle/>
          <a:p>
            <a:r>
              <a:rPr lang="en-GB" sz="3600" b="1" dirty="0"/>
              <a:t>Shark</a:t>
            </a:r>
          </a:p>
        </p:txBody>
      </p:sp>
      <p:sp>
        <p:nvSpPr>
          <p:cNvPr id="14" name="TextBox 13">
            <a:extLst>
              <a:ext uri="{FF2B5EF4-FFF2-40B4-BE49-F238E27FC236}">
                <a16:creationId xmlns:a16="http://schemas.microsoft.com/office/drawing/2014/main" id="{367F5BF6-C7C2-4E9A-962A-8819E66BC933}"/>
              </a:ext>
            </a:extLst>
          </p:cNvPr>
          <p:cNvSpPr txBox="1"/>
          <p:nvPr/>
        </p:nvSpPr>
        <p:spPr>
          <a:xfrm>
            <a:off x="1353261" y="5448251"/>
            <a:ext cx="2194560" cy="646331"/>
          </a:xfrm>
          <a:prstGeom prst="rect">
            <a:avLst/>
          </a:prstGeom>
          <a:noFill/>
        </p:spPr>
        <p:txBody>
          <a:bodyPr wrap="square" rtlCol="0">
            <a:spAutoFit/>
          </a:bodyPr>
          <a:lstStyle/>
          <a:p>
            <a:r>
              <a:rPr lang="en-GB" sz="3600" b="1" dirty="0"/>
              <a:t>Sea Grass</a:t>
            </a:r>
          </a:p>
        </p:txBody>
      </p:sp>
      <p:sp>
        <p:nvSpPr>
          <p:cNvPr id="15" name="TextBox 14">
            <a:extLst>
              <a:ext uri="{FF2B5EF4-FFF2-40B4-BE49-F238E27FC236}">
                <a16:creationId xmlns:a16="http://schemas.microsoft.com/office/drawing/2014/main" id="{6A461B6A-268B-42E6-B017-833256491067}"/>
              </a:ext>
            </a:extLst>
          </p:cNvPr>
          <p:cNvSpPr txBox="1"/>
          <p:nvPr/>
        </p:nvSpPr>
        <p:spPr>
          <a:xfrm>
            <a:off x="6043016" y="5448250"/>
            <a:ext cx="1552270" cy="646331"/>
          </a:xfrm>
          <a:prstGeom prst="rect">
            <a:avLst/>
          </a:prstGeom>
          <a:noFill/>
        </p:spPr>
        <p:txBody>
          <a:bodyPr wrap="square" rtlCol="0">
            <a:spAutoFit/>
          </a:bodyPr>
          <a:lstStyle/>
          <a:p>
            <a:r>
              <a:rPr lang="en-GB" sz="3600" b="1" dirty="0"/>
              <a:t>Turtle</a:t>
            </a:r>
          </a:p>
        </p:txBody>
      </p:sp>
      <p:sp>
        <p:nvSpPr>
          <p:cNvPr id="3" name="Slide Number Placeholder 2">
            <a:extLst>
              <a:ext uri="{FF2B5EF4-FFF2-40B4-BE49-F238E27FC236}">
                <a16:creationId xmlns:a16="http://schemas.microsoft.com/office/drawing/2014/main" id="{BEC02CCC-9286-488E-98CB-B7AEF9D8155F}"/>
              </a:ext>
            </a:extLst>
          </p:cNvPr>
          <p:cNvSpPr>
            <a:spLocks noGrp="1"/>
          </p:cNvSpPr>
          <p:nvPr>
            <p:ph type="sldNum" sz="quarter" idx="12"/>
          </p:nvPr>
        </p:nvSpPr>
        <p:spPr/>
        <p:txBody>
          <a:bodyPr/>
          <a:lstStyle/>
          <a:p>
            <a:fld id="{E6E8788A-8DDC-4420-86C1-9446F88BAE87}" type="slidenum">
              <a:rPr lang="en-GB" smtClean="0"/>
              <a:t>9</a:t>
            </a:fld>
            <a:endParaRPr lang="en-GB"/>
          </a:p>
        </p:txBody>
      </p:sp>
      <p:pic>
        <p:nvPicPr>
          <p:cNvPr id="11" name="Picture 1" descr="page1image25574048">
            <a:extLst>
              <a:ext uri="{FF2B5EF4-FFF2-40B4-BE49-F238E27FC236}">
                <a16:creationId xmlns:a16="http://schemas.microsoft.com/office/drawing/2014/main" id="{2D54A709-2099-E842-8230-4BF8DC29D4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3732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TotalTime>
  <Words>510</Words>
  <Application>Microsoft Macintosh PowerPoint</Application>
  <PresentationFormat>Widescreen</PresentationFormat>
  <Paragraphs>92</Paragraphs>
  <Slides>19</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Arial Bold</vt:lpstr>
      <vt:lpstr>Calibri</vt:lpstr>
      <vt:lpstr>Calibri Light</vt:lpstr>
      <vt:lpstr>Comic Sans MS Bold</vt:lpstr>
      <vt:lpstr>Gill Sans</vt:lpstr>
      <vt:lpstr>Lucida Grande</vt:lpstr>
      <vt:lpstr>Wingdings 3</vt:lpstr>
      <vt:lpstr>Office Theme</vt:lpstr>
      <vt:lpstr>PowerPoint Presentation</vt:lpstr>
      <vt:lpstr>Why do all animals need energy ?</vt:lpstr>
      <vt:lpstr>Where do sea creatures  get their energy from?</vt:lpstr>
      <vt:lpstr>All animals on land or in the sea get the initial energy for food from the Sun</vt:lpstr>
      <vt:lpstr>The Sun is at the beginning of all Food Energy Chains</vt:lpstr>
      <vt:lpstr>In the ocean the same thing is happening but ……</vt:lpstr>
      <vt:lpstr>The Importance of Photosynthesis</vt:lpstr>
      <vt:lpstr>Who Eats What ?</vt:lpstr>
      <vt:lpstr>How can we show who eats what ?</vt:lpstr>
      <vt:lpstr>Arrows show the energy moving through the food chain</vt:lpstr>
      <vt:lpstr>PowerPoint Presentation</vt:lpstr>
      <vt:lpstr>PowerPoint Presentation</vt:lpstr>
      <vt:lpstr>Algae and Sea Grass are called Producers because they produce food energy. </vt:lpstr>
      <vt:lpstr>Animals who eat algae and sea grass are also called ….</vt:lpstr>
      <vt:lpstr>Some animals eat sea grass, algae and meat</vt:lpstr>
      <vt:lpstr>Animals which only eat meat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Gloria</dc:creator>
  <cp:lastModifiedBy>Gloria Barnett</cp:lastModifiedBy>
  <cp:revision>27</cp:revision>
  <dcterms:created xsi:type="dcterms:W3CDTF">2017-10-03T12:37:19Z</dcterms:created>
  <dcterms:modified xsi:type="dcterms:W3CDTF">2019-04-11T12:03:56Z</dcterms:modified>
</cp:coreProperties>
</file>