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7" r:id="rId4"/>
    <p:sldId id="260" r:id="rId5"/>
    <p:sldId id="261" r:id="rId6"/>
    <p:sldId id="262" r:id="rId7"/>
    <p:sldId id="263" r:id="rId8"/>
    <p:sldId id="264" r:id="rId9"/>
    <p:sldId id="265" r:id="rId10"/>
    <p:sldId id="266" r:id="rId11"/>
    <p:sldId id="270" r:id="rId1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09" d="100"/>
          <a:sy n="109" d="100"/>
        </p:scale>
        <p:origin x="728"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1EE406-D876-43E4-8A4E-302E7FA82F30}" type="datetimeFigureOut">
              <a:rPr lang="en-GB" smtClean="0"/>
              <a:t>16/05/2025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7BD7E2-B668-4F99-8273-A383E63603BB}" type="slidenum">
              <a:rPr lang="en-GB" smtClean="0"/>
              <a:t>‹#›</a:t>
            </a:fld>
            <a:endParaRPr lang="en-GB"/>
          </a:p>
        </p:txBody>
      </p:sp>
    </p:spTree>
    <p:extLst>
      <p:ext uri="{BB962C8B-B14F-4D97-AF65-F5344CB8AC3E}">
        <p14:creationId xmlns:p14="http://schemas.microsoft.com/office/powerpoint/2010/main" val="316025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8" name="Shape 4958"/>
          <p:cNvSpPr>
            <a:spLocks noGrp="1" noRot="1" noChangeAspect="1"/>
          </p:cNvSpPr>
          <p:nvPr>
            <p:ph type="sldImg"/>
          </p:nvPr>
        </p:nvSpPr>
        <p:spPr>
          <a:prstGeom prst="rect">
            <a:avLst/>
          </a:prstGeom>
        </p:spPr>
        <p:txBody>
          <a:bodyPr/>
          <a:lstStyle/>
          <a:p>
            <a:endParaRPr/>
          </a:p>
        </p:txBody>
      </p:sp>
      <p:sp>
        <p:nvSpPr>
          <p:cNvPr id="4959" name="Shape 4959"/>
          <p:cNvSpPr>
            <a:spLocks noGrp="1"/>
          </p:cNvSpPr>
          <p:nvPr>
            <p:ph type="body" sz="quarter" idx="1"/>
          </p:nvPr>
        </p:nvSpPr>
        <p:spPr>
          <a:prstGeom prst="rect">
            <a:avLst/>
          </a:prstGeom>
        </p:spPr>
        <p:txBody>
          <a:bodyPr/>
          <a:lstStyle/>
          <a:p>
            <a:r>
              <a:t>Human population could not survive  on just the oxygen produced by rain forests.</a:t>
            </a:r>
          </a:p>
        </p:txBody>
      </p:sp>
    </p:spTree>
    <p:extLst>
      <p:ext uri="{BB962C8B-B14F-4D97-AF65-F5344CB8AC3E}">
        <p14:creationId xmlns:p14="http://schemas.microsoft.com/office/powerpoint/2010/main" val="304209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 name="Shape 4966"/>
          <p:cNvSpPr>
            <a:spLocks noGrp="1" noRot="1" noChangeAspect="1"/>
          </p:cNvSpPr>
          <p:nvPr>
            <p:ph type="sldImg"/>
          </p:nvPr>
        </p:nvSpPr>
        <p:spPr>
          <a:prstGeom prst="rect">
            <a:avLst/>
          </a:prstGeom>
        </p:spPr>
        <p:txBody>
          <a:bodyPr/>
          <a:lstStyle/>
          <a:p>
            <a:endParaRPr/>
          </a:p>
        </p:txBody>
      </p:sp>
      <p:sp>
        <p:nvSpPr>
          <p:cNvPr id="4967" name="Shape 4967"/>
          <p:cNvSpPr>
            <a:spLocks noGrp="1"/>
          </p:cNvSpPr>
          <p:nvPr>
            <p:ph type="body" sz="quarter" idx="1"/>
          </p:nvPr>
        </p:nvSpPr>
        <p:spPr>
          <a:prstGeom prst="rect">
            <a:avLst/>
          </a:prstGeom>
        </p:spPr>
        <p:txBody>
          <a:bodyPr/>
          <a:lstStyle>
            <a:lvl1pPr>
              <a:defRPr sz="3600">
                <a:uFill>
                  <a:solidFill>
                    <a:srgbClr val="000000"/>
                  </a:solidFill>
                </a:uFill>
                <a:latin typeface="Calibri"/>
                <a:ea typeface="Calibri"/>
                <a:cs typeface="Calibri"/>
                <a:sym typeface="Calibri"/>
              </a:defRPr>
            </a:lvl1pPr>
          </a:lstStyle>
          <a:p>
            <a:r>
              <a:t>So lets look at Humans and our needs for the 7 billion people that now exist.</a:t>
            </a:r>
          </a:p>
        </p:txBody>
      </p:sp>
    </p:spTree>
    <p:extLst>
      <p:ext uri="{BB962C8B-B14F-4D97-AF65-F5344CB8AC3E}">
        <p14:creationId xmlns:p14="http://schemas.microsoft.com/office/powerpoint/2010/main" val="199545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2" name="Shape 5012"/>
          <p:cNvSpPr>
            <a:spLocks noGrp="1" noRot="1" noChangeAspect="1"/>
          </p:cNvSpPr>
          <p:nvPr>
            <p:ph type="sldImg"/>
          </p:nvPr>
        </p:nvSpPr>
        <p:spPr>
          <a:prstGeom prst="rect">
            <a:avLst/>
          </a:prstGeom>
        </p:spPr>
        <p:txBody>
          <a:bodyPr/>
          <a:lstStyle/>
          <a:p>
            <a:endParaRPr/>
          </a:p>
        </p:txBody>
      </p:sp>
      <p:sp>
        <p:nvSpPr>
          <p:cNvPr id="5013" name="Shape 5013"/>
          <p:cNvSpPr>
            <a:spLocks noGrp="1"/>
          </p:cNvSpPr>
          <p:nvPr>
            <p:ph type="body" sz="quarter" idx="1"/>
          </p:nvPr>
        </p:nvSpPr>
        <p:spPr>
          <a:prstGeom prst="rect">
            <a:avLst/>
          </a:prstGeom>
        </p:spPr>
        <p:txBody>
          <a:bodyPr/>
          <a:lstStyle>
            <a:lvl1pPr>
              <a:defRPr sz="3200">
                <a:uFill>
                  <a:solidFill>
                    <a:srgbClr val="000000"/>
                  </a:solidFill>
                </a:uFill>
                <a:latin typeface="Calibri"/>
                <a:ea typeface="Calibri"/>
                <a:cs typeface="Calibri"/>
                <a:sym typeface="Calibri"/>
              </a:defRPr>
            </a:lvl1pPr>
          </a:lstStyle>
          <a:p>
            <a:r>
              <a:t>4 main areas of pollution - for hundreds of years humans have been using the sea as a dumping ground - </a:t>
            </a:r>
          </a:p>
        </p:txBody>
      </p:sp>
    </p:spTree>
    <p:extLst>
      <p:ext uri="{BB962C8B-B14F-4D97-AF65-F5344CB8AC3E}">
        <p14:creationId xmlns:p14="http://schemas.microsoft.com/office/powerpoint/2010/main" val="1839655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 name="Shape 5027"/>
          <p:cNvSpPr>
            <a:spLocks noGrp="1" noRot="1" noChangeAspect="1"/>
          </p:cNvSpPr>
          <p:nvPr>
            <p:ph type="sldImg"/>
          </p:nvPr>
        </p:nvSpPr>
        <p:spPr>
          <a:prstGeom prst="rect">
            <a:avLst/>
          </a:prstGeom>
        </p:spPr>
        <p:txBody>
          <a:bodyPr/>
          <a:lstStyle/>
          <a:p>
            <a:endParaRPr/>
          </a:p>
        </p:txBody>
      </p:sp>
      <p:sp>
        <p:nvSpPr>
          <p:cNvPr id="5028" name="Shape 5028"/>
          <p:cNvSpPr>
            <a:spLocks noGrp="1"/>
          </p:cNvSpPr>
          <p:nvPr>
            <p:ph type="body" sz="quarter" idx="1"/>
          </p:nvPr>
        </p:nvSpPr>
        <p:spPr>
          <a:prstGeom prst="rect">
            <a:avLst/>
          </a:prstGeom>
        </p:spPr>
        <p:txBody>
          <a:bodyPr/>
          <a:lstStyle/>
          <a:p>
            <a:pPr>
              <a:defRPr sz="3000">
                <a:uFill>
                  <a:solidFill>
                    <a:srgbClr val="000000"/>
                  </a:solidFill>
                </a:uFill>
                <a:latin typeface="Calibri"/>
                <a:ea typeface="Calibri"/>
                <a:cs typeface="Calibri"/>
                <a:sym typeface="Calibri"/>
              </a:defRPr>
            </a:pPr>
            <a:r>
              <a:t>It is the very properties that make plastics so useful, their stability and resistance to degradation, that causes them to be so problematic after they have served their purpose and these materials persist in the environment and are not readily degraded or processed by natural biological mechanisms.</a:t>
            </a:r>
          </a:p>
          <a:p>
            <a:pPr algn="ctr">
              <a:defRPr>
                <a:uFill>
                  <a:solidFill>
                    <a:srgbClr val="000000"/>
                  </a:solidFill>
                </a:uFill>
                <a:latin typeface="Calibri"/>
                <a:ea typeface="Calibri"/>
                <a:cs typeface="Calibri"/>
                <a:sym typeface="Calibri"/>
              </a:defRPr>
            </a:pPr>
            <a:r>
              <a:t> </a:t>
            </a:r>
          </a:p>
        </p:txBody>
      </p:sp>
    </p:spTree>
    <p:extLst>
      <p:ext uri="{BB962C8B-B14F-4D97-AF65-F5344CB8AC3E}">
        <p14:creationId xmlns:p14="http://schemas.microsoft.com/office/powerpoint/2010/main" val="1413947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1" name="Shape 5061"/>
          <p:cNvSpPr>
            <a:spLocks noGrp="1" noRot="1" noChangeAspect="1"/>
          </p:cNvSpPr>
          <p:nvPr>
            <p:ph type="sldImg"/>
          </p:nvPr>
        </p:nvSpPr>
        <p:spPr>
          <a:prstGeom prst="rect">
            <a:avLst/>
          </a:prstGeom>
        </p:spPr>
        <p:txBody>
          <a:bodyPr/>
          <a:lstStyle/>
          <a:p>
            <a:endParaRPr/>
          </a:p>
        </p:txBody>
      </p:sp>
      <p:sp>
        <p:nvSpPr>
          <p:cNvPr id="5062" name="Shape 5062"/>
          <p:cNvSpPr>
            <a:spLocks noGrp="1"/>
          </p:cNvSpPr>
          <p:nvPr>
            <p:ph type="body" sz="quarter" idx="1"/>
          </p:nvPr>
        </p:nvSpPr>
        <p:spPr>
          <a:prstGeom prst="rect">
            <a:avLst/>
          </a:prstGeom>
        </p:spPr>
        <p:txBody>
          <a:bodyPr/>
          <a:lstStyle>
            <a:lvl1pPr>
              <a:defRPr sz="3600">
                <a:uFill>
                  <a:solidFill>
                    <a:srgbClr val="000000"/>
                  </a:solidFill>
                </a:uFill>
                <a:latin typeface="Calibri"/>
                <a:ea typeface="Calibri"/>
                <a:cs typeface="Calibri"/>
                <a:sym typeface="Calibri"/>
              </a:defRPr>
            </a:lvl1pPr>
          </a:lstStyle>
          <a:p>
            <a:r>
              <a:t>- it all ends up in the sea</a:t>
            </a:r>
          </a:p>
        </p:txBody>
      </p:sp>
    </p:spTree>
    <p:extLst>
      <p:ext uri="{BB962C8B-B14F-4D97-AF65-F5344CB8AC3E}">
        <p14:creationId xmlns:p14="http://schemas.microsoft.com/office/powerpoint/2010/main" val="3126508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2" name="Shape 5072"/>
          <p:cNvSpPr>
            <a:spLocks noGrp="1" noRot="1" noChangeAspect="1"/>
          </p:cNvSpPr>
          <p:nvPr>
            <p:ph type="sldImg"/>
          </p:nvPr>
        </p:nvSpPr>
        <p:spPr>
          <a:prstGeom prst="rect">
            <a:avLst/>
          </a:prstGeom>
        </p:spPr>
        <p:txBody>
          <a:bodyPr/>
          <a:lstStyle/>
          <a:p>
            <a:endParaRPr/>
          </a:p>
        </p:txBody>
      </p:sp>
      <p:sp>
        <p:nvSpPr>
          <p:cNvPr id="5073" name="Shape 5073"/>
          <p:cNvSpPr>
            <a:spLocks noGrp="1"/>
          </p:cNvSpPr>
          <p:nvPr>
            <p:ph type="body" sz="quarter" idx="1"/>
          </p:nvPr>
        </p:nvSpPr>
        <p:spPr>
          <a:prstGeom prst="rect">
            <a:avLst/>
          </a:prstGeom>
        </p:spPr>
        <p:txBody>
          <a:bodyPr/>
          <a:lstStyle>
            <a:lvl1pPr algn="ctr">
              <a:lnSpc>
                <a:spcPct val="90000"/>
              </a:lnSpc>
              <a:spcBef>
                <a:spcPts val="700"/>
              </a:spcBef>
              <a:defRPr sz="3200">
                <a:uFill>
                  <a:solidFill>
                    <a:srgbClr val="000000"/>
                  </a:solidFill>
                </a:uFill>
                <a:latin typeface="Calibri"/>
                <a:ea typeface="Calibri"/>
                <a:cs typeface="Calibri"/>
                <a:sym typeface="Calibri"/>
              </a:defRPr>
            </a:lvl1pPr>
          </a:lstStyle>
          <a:p>
            <a:r>
              <a:t>commercial fishing boats lose this stuff accidentally or by deliberately dumping into the ocean.</a:t>
            </a:r>
          </a:p>
        </p:txBody>
      </p:sp>
    </p:spTree>
    <p:extLst>
      <p:ext uri="{BB962C8B-B14F-4D97-AF65-F5344CB8AC3E}">
        <p14:creationId xmlns:p14="http://schemas.microsoft.com/office/powerpoint/2010/main" val="3445339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9" name="Shape 5119"/>
          <p:cNvSpPr>
            <a:spLocks noGrp="1" noRot="1" noChangeAspect="1"/>
          </p:cNvSpPr>
          <p:nvPr>
            <p:ph type="sldImg"/>
          </p:nvPr>
        </p:nvSpPr>
        <p:spPr>
          <a:prstGeom prst="rect">
            <a:avLst/>
          </a:prstGeom>
        </p:spPr>
        <p:txBody>
          <a:bodyPr/>
          <a:lstStyle/>
          <a:p>
            <a:endParaRPr/>
          </a:p>
        </p:txBody>
      </p:sp>
      <p:sp>
        <p:nvSpPr>
          <p:cNvPr id="5120" name="Shape 5120"/>
          <p:cNvSpPr>
            <a:spLocks noGrp="1"/>
          </p:cNvSpPr>
          <p:nvPr>
            <p:ph type="body" sz="quarter" idx="1"/>
          </p:nvPr>
        </p:nvSpPr>
        <p:spPr>
          <a:prstGeom prst="rect">
            <a:avLst/>
          </a:prstGeom>
        </p:spPr>
        <p:txBody>
          <a:bodyPr/>
          <a:lstStyle>
            <a:lvl1pPr>
              <a:defRPr sz="3300">
                <a:uFill>
                  <a:solidFill>
                    <a:srgbClr val="000000"/>
                  </a:solidFill>
                </a:uFill>
                <a:latin typeface="Calibri"/>
                <a:ea typeface="Calibri"/>
                <a:cs typeface="Calibri"/>
                <a:sym typeface="Calibri"/>
              </a:defRPr>
            </a:lvl1pPr>
          </a:lstStyle>
          <a:p>
            <a:r>
              <a:t>Beached whales - may be been put off course by such injuries. </a:t>
            </a:r>
          </a:p>
        </p:txBody>
      </p:sp>
    </p:spTree>
    <p:extLst>
      <p:ext uri="{BB962C8B-B14F-4D97-AF65-F5344CB8AC3E}">
        <p14:creationId xmlns:p14="http://schemas.microsoft.com/office/powerpoint/2010/main" val="4057825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8" name="Shape 5138"/>
          <p:cNvSpPr>
            <a:spLocks noGrp="1" noRot="1" noChangeAspect="1"/>
          </p:cNvSpPr>
          <p:nvPr>
            <p:ph type="sldImg"/>
          </p:nvPr>
        </p:nvSpPr>
        <p:spPr>
          <a:prstGeom prst="rect">
            <a:avLst/>
          </a:prstGeom>
        </p:spPr>
        <p:txBody>
          <a:bodyPr/>
          <a:lstStyle/>
          <a:p>
            <a:endParaRPr/>
          </a:p>
        </p:txBody>
      </p:sp>
      <p:sp>
        <p:nvSpPr>
          <p:cNvPr id="5139" name="Shape 5139"/>
          <p:cNvSpPr>
            <a:spLocks noGrp="1"/>
          </p:cNvSpPr>
          <p:nvPr>
            <p:ph type="body" sz="quarter" idx="1"/>
          </p:nvPr>
        </p:nvSpPr>
        <p:spPr>
          <a:prstGeom prst="rect">
            <a:avLst/>
          </a:prstGeom>
        </p:spPr>
        <p:txBody>
          <a:bodyPr/>
          <a:lstStyle/>
          <a:p>
            <a:pPr>
              <a:defRPr sz="2300">
                <a:uFill>
                  <a:solidFill>
                    <a:srgbClr val="000000"/>
                  </a:solidFill>
                </a:uFill>
                <a:latin typeface="Calibri"/>
                <a:ea typeface="Calibri"/>
                <a:cs typeface="Calibri"/>
                <a:sym typeface="Calibri"/>
              </a:defRPr>
            </a:pPr>
            <a:r>
              <a:t>Fracking</a:t>
            </a:r>
          </a:p>
          <a:p>
            <a:pPr>
              <a:defRPr sz="2300">
                <a:uFill>
                  <a:solidFill>
                    <a:srgbClr val="000000"/>
                  </a:solidFill>
                </a:uFill>
                <a:latin typeface="Calibri"/>
                <a:ea typeface="Calibri"/>
                <a:cs typeface="Calibri"/>
                <a:sym typeface="Calibri"/>
              </a:defRPr>
            </a:pPr>
            <a:r>
              <a:t>People worry about chemicals in the water table.</a:t>
            </a:r>
          </a:p>
          <a:p>
            <a:pPr>
              <a:defRPr sz="2300">
                <a:uFill>
                  <a:solidFill>
                    <a:srgbClr val="000000"/>
                  </a:solidFill>
                </a:uFill>
                <a:latin typeface="Calibri"/>
                <a:ea typeface="Calibri"/>
                <a:cs typeface="Calibri"/>
                <a:sym typeface="Calibri"/>
              </a:defRPr>
            </a:pPr>
            <a:r>
              <a:t>The effects of possible earthquakes</a:t>
            </a:r>
          </a:p>
          <a:p>
            <a:pPr>
              <a:defRPr sz="2300">
                <a:uFill>
                  <a:solidFill>
                    <a:srgbClr val="000000"/>
                  </a:solidFill>
                </a:uFill>
                <a:latin typeface="Calibri"/>
                <a:ea typeface="Calibri"/>
                <a:cs typeface="Calibri"/>
                <a:sym typeface="Calibri"/>
              </a:defRPr>
            </a:pPr>
            <a:r>
              <a:t>Yet – no-one in any public debate that I have heard of yet – is stating what I think is the obvious</a:t>
            </a:r>
          </a:p>
          <a:p>
            <a:pPr>
              <a:defRPr sz="2300">
                <a:uFill>
                  <a:solidFill>
                    <a:srgbClr val="000000"/>
                  </a:solidFill>
                </a:uFill>
                <a:latin typeface="Calibri"/>
                <a:ea typeface="Calibri"/>
                <a:cs typeface="Calibri"/>
                <a:sym typeface="Calibri"/>
              </a:defRPr>
            </a:pPr>
            <a:r>
              <a:t>Why should we be drilling for yet more fossil fuel?    When we need to change our energy policies and try to get zero emissions of CO2 – why are we bringing up more fossil fuel to burn to add to the CO2 excess already in our atmosphere. </a:t>
            </a:r>
          </a:p>
        </p:txBody>
      </p:sp>
    </p:spTree>
    <p:extLst>
      <p:ext uri="{BB962C8B-B14F-4D97-AF65-F5344CB8AC3E}">
        <p14:creationId xmlns:p14="http://schemas.microsoft.com/office/powerpoint/2010/main" val="2354918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EBA28F-7001-4D5E-9E71-21B26C025D24}" type="slidenum">
              <a:rPr lang="en-GB" altLang="en-US">
                <a:latin typeface="Calibri" panose="020F0502020204030204" pitchFamily="34" charset="0"/>
              </a:rPr>
              <a:pPr/>
              <a:t>11</a:t>
            </a:fld>
            <a:endParaRPr lang="en-GB" altLang="en-US">
              <a:latin typeface="Calibri" panose="020F0502020204030204" pitchFamily="34" charset="0"/>
            </a:endParaRPr>
          </a:p>
        </p:txBody>
      </p:sp>
      <p:sp>
        <p:nvSpPr>
          <p:cNvPr id="2" name="Footer Placeholder 1"/>
          <p:cNvSpPr>
            <a:spLocks noGrp="1"/>
          </p:cNvSpPr>
          <p:nvPr>
            <p:ph type="ftr" sz="quarter" idx="10"/>
          </p:nvPr>
        </p:nvSpPr>
        <p:spPr/>
        <p:txBody>
          <a:bodyPr/>
          <a:lstStyle/>
          <a:p>
            <a:pPr>
              <a:defRPr/>
            </a:pPr>
            <a:r>
              <a:rPr lang="en-GB"/>
              <a:t>(c) Weird Fish Lady</a:t>
            </a:r>
          </a:p>
        </p:txBody>
      </p:sp>
    </p:spTree>
    <p:extLst>
      <p:ext uri="{BB962C8B-B14F-4D97-AF65-F5344CB8AC3E}">
        <p14:creationId xmlns:p14="http://schemas.microsoft.com/office/powerpoint/2010/main" val="117480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BA0B311-8EBC-4570-8AE8-3E128203C105}"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2E4C79-411A-4930-A844-10A2B0D2DF0F}" type="slidenum">
              <a:rPr lang="en-GB" smtClean="0"/>
              <a:t>‹#›</a:t>
            </a:fld>
            <a:endParaRPr lang="en-GB"/>
          </a:p>
        </p:txBody>
      </p:sp>
    </p:spTree>
    <p:extLst>
      <p:ext uri="{BB962C8B-B14F-4D97-AF65-F5344CB8AC3E}">
        <p14:creationId xmlns:p14="http://schemas.microsoft.com/office/powerpoint/2010/main" val="793688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A0B311-8EBC-4570-8AE8-3E128203C105}"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2E4C79-411A-4930-A844-10A2B0D2DF0F}" type="slidenum">
              <a:rPr lang="en-GB" smtClean="0"/>
              <a:t>‹#›</a:t>
            </a:fld>
            <a:endParaRPr lang="en-GB"/>
          </a:p>
        </p:txBody>
      </p:sp>
    </p:spTree>
    <p:extLst>
      <p:ext uri="{BB962C8B-B14F-4D97-AF65-F5344CB8AC3E}">
        <p14:creationId xmlns:p14="http://schemas.microsoft.com/office/powerpoint/2010/main" val="3531216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A0B311-8EBC-4570-8AE8-3E128203C105}"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2E4C79-411A-4930-A844-10A2B0D2DF0F}" type="slidenum">
              <a:rPr lang="en-GB" smtClean="0"/>
              <a:t>‹#›</a:t>
            </a:fld>
            <a:endParaRPr lang="en-GB"/>
          </a:p>
        </p:txBody>
      </p:sp>
    </p:spTree>
    <p:extLst>
      <p:ext uri="{BB962C8B-B14F-4D97-AF65-F5344CB8AC3E}">
        <p14:creationId xmlns:p14="http://schemas.microsoft.com/office/powerpoint/2010/main" val="1102922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4846" name="Shape 4846"/>
          <p:cNvSpPr>
            <a:spLocks noGrp="1"/>
          </p:cNvSpPr>
          <p:nvPr>
            <p:ph type="title"/>
          </p:nvPr>
        </p:nvSpPr>
        <p:spPr>
          <a:xfrm>
            <a:off x="609600" y="274636"/>
            <a:ext cx="10972800" cy="1143002"/>
          </a:xfrm>
          <a:prstGeom prst="rect">
            <a:avLst/>
          </a:prstGeom>
        </p:spPr>
        <p:txBody>
          <a:bodyPr/>
          <a:lstStyle>
            <a:lvl1pPr>
              <a:defRPr>
                <a:uFill>
                  <a:solidFill>
                    <a:srgbClr val="000000"/>
                  </a:solidFill>
                </a:uFill>
                <a:latin typeface="Calibri"/>
                <a:ea typeface="Calibri"/>
                <a:cs typeface="Calibri"/>
                <a:sym typeface="Calibri"/>
              </a:defRPr>
            </a:lvl1pPr>
          </a:lstStyle>
          <a:p>
            <a:r>
              <a:t>Title Text</a:t>
            </a:r>
          </a:p>
        </p:txBody>
      </p:sp>
      <p:sp>
        <p:nvSpPr>
          <p:cNvPr id="4847" name="Shape 4847"/>
          <p:cNvSpPr>
            <a:spLocks noGrp="1"/>
          </p:cNvSpPr>
          <p:nvPr>
            <p:ph type="body" idx="1"/>
          </p:nvPr>
        </p:nvSpPr>
        <p:spPr>
          <a:xfrm>
            <a:off x="609600" y="1600200"/>
            <a:ext cx="10972800" cy="4525965"/>
          </a:xfrm>
          <a:prstGeom prst="rect">
            <a:avLst/>
          </a:prstGeom>
        </p:spPr>
        <p:txBody>
          <a:bodyPr/>
          <a:lstStyle>
            <a:lvl1pPr>
              <a:spcBef>
                <a:spcPts val="700"/>
              </a:spcBef>
              <a:defRPr>
                <a:uFill>
                  <a:solidFill>
                    <a:srgbClr val="000000"/>
                  </a:solidFill>
                </a:uFill>
                <a:latin typeface="Calibri"/>
                <a:ea typeface="Calibri"/>
                <a:cs typeface="Calibri"/>
                <a:sym typeface="Calibri"/>
              </a:defRPr>
            </a:lvl1pPr>
            <a:lvl2pPr marL="783771" indent="-326571">
              <a:spcBef>
                <a:spcPts val="700"/>
              </a:spcBef>
              <a:defRPr>
                <a:uFill>
                  <a:solidFill>
                    <a:srgbClr val="000000"/>
                  </a:solidFill>
                </a:uFill>
                <a:latin typeface="Calibri"/>
                <a:ea typeface="Calibri"/>
                <a:cs typeface="Calibri"/>
                <a:sym typeface="Calibri"/>
              </a:defRPr>
            </a:lvl2pPr>
            <a:lvl3pPr marL="1219200">
              <a:spcBef>
                <a:spcPts val="700"/>
              </a:spcBef>
              <a:defRPr>
                <a:uFill>
                  <a:solidFill>
                    <a:srgbClr val="000000"/>
                  </a:solidFill>
                </a:uFill>
                <a:latin typeface="Calibri"/>
                <a:ea typeface="Calibri"/>
                <a:cs typeface="Calibri"/>
                <a:sym typeface="Calibri"/>
              </a:defRPr>
            </a:lvl3pPr>
            <a:lvl4pPr marL="1737360">
              <a:spcBef>
                <a:spcPts val="700"/>
              </a:spcBef>
              <a:defRPr>
                <a:uFill>
                  <a:solidFill>
                    <a:srgbClr val="000000"/>
                  </a:solidFill>
                </a:uFill>
                <a:latin typeface="Calibri"/>
                <a:ea typeface="Calibri"/>
                <a:cs typeface="Calibri"/>
                <a:sym typeface="Calibri"/>
              </a:defRPr>
            </a:lvl4pPr>
            <a:lvl5pPr marL="2194560">
              <a:spcBef>
                <a:spcPts val="700"/>
              </a:spcBef>
              <a:defRPr>
                <a:uFill>
                  <a:solidFill>
                    <a:srgbClr val="000000"/>
                  </a:solidFill>
                </a:uFill>
                <a:latin typeface="Calibri"/>
                <a:ea typeface="Calibri"/>
                <a:cs typeface="Calibri"/>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848" name="Shape 4848"/>
          <p:cNvSpPr>
            <a:spLocks noGrp="1"/>
          </p:cNvSpPr>
          <p:nvPr>
            <p:ph type="sldNum" sz="quarter" idx="2"/>
          </p:nvPr>
        </p:nvSpPr>
        <p:spPr>
          <a:xfrm>
            <a:off x="11250745" y="6461125"/>
            <a:ext cx="331656" cy="254001"/>
          </a:xfrm>
          <a:prstGeom prst="rect">
            <a:avLst/>
          </a:prstGeom>
        </p:spPr>
        <p:txBody>
          <a:bodyPr lIns="38100" tIns="38100" rIns="38100" bIns="38100"/>
          <a:lstStyle>
            <a:lvl1pPr>
              <a:defRPr>
                <a:solidFill>
                  <a:srgbClr val="9A9A9A"/>
                </a:solidFill>
                <a:uFill>
                  <a:solidFill>
                    <a:srgbClr val="9A9A9A"/>
                  </a:solidFill>
                </a:u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213618936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 Blank">
    <p:spTree>
      <p:nvGrpSpPr>
        <p:cNvPr id="1" name=""/>
        <p:cNvGrpSpPr/>
        <p:nvPr/>
      </p:nvGrpSpPr>
      <p:grpSpPr>
        <a:xfrm>
          <a:off x="0" y="0"/>
          <a:ext cx="0" cy="0"/>
          <a:chOff x="0" y="0"/>
          <a:chExt cx="0" cy="0"/>
        </a:xfrm>
      </p:grpSpPr>
      <p:sp>
        <p:nvSpPr>
          <p:cNvPr id="4863" name="Shape 4863"/>
          <p:cNvSpPr>
            <a:spLocks noGrp="1"/>
          </p:cNvSpPr>
          <p:nvPr>
            <p:ph type="sldNum" sz="quarter" idx="2"/>
          </p:nvPr>
        </p:nvSpPr>
        <p:spPr>
          <a:xfrm>
            <a:off x="11250745" y="6461125"/>
            <a:ext cx="331656" cy="254001"/>
          </a:xfrm>
          <a:prstGeom prst="rect">
            <a:avLst/>
          </a:prstGeom>
        </p:spPr>
        <p:txBody>
          <a:bodyPr lIns="38100" tIns="38100" rIns="38100" bIns="38100"/>
          <a:lstStyle>
            <a:lvl1pPr>
              <a:defRPr>
                <a:solidFill>
                  <a:srgbClr val="9A9A9A"/>
                </a:solidFill>
                <a:uFill>
                  <a:solidFill>
                    <a:srgbClr val="9A9A9A"/>
                  </a:solidFill>
                </a:uFill>
                <a:latin typeface="Calibri"/>
                <a:ea typeface="Calibri"/>
                <a:cs typeface="Calibri"/>
                <a:sym typeface="Calibri"/>
              </a:defRPr>
            </a:lvl1pPr>
          </a:lstStyle>
          <a:p>
            <a:fld id="{86CB4B4D-7CA3-9044-876B-883B54F8677D}" type="slidenum">
              <a:t>‹#›</a:t>
            </a:fld>
            <a:endParaRPr/>
          </a:p>
        </p:txBody>
      </p:sp>
    </p:spTree>
    <p:extLst>
      <p:ext uri="{BB962C8B-B14F-4D97-AF65-F5344CB8AC3E}">
        <p14:creationId xmlns:p14="http://schemas.microsoft.com/office/powerpoint/2010/main" val="366896072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A0B311-8EBC-4570-8AE8-3E128203C105}"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2E4C79-411A-4930-A844-10A2B0D2DF0F}" type="slidenum">
              <a:rPr lang="en-GB" smtClean="0"/>
              <a:t>‹#›</a:t>
            </a:fld>
            <a:endParaRPr lang="en-GB"/>
          </a:p>
        </p:txBody>
      </p:sp>
    </p:spTree>
    <p:extLst>
      <p:ext uri="{BB962C8B-B14F-4D97-AF65-F5344CB8AC3E}">
        <p14:creationId xmlns:p14="http://schemas.microsoft.com/office/powerpoint/2010/main" val="357736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0B311-8EBC-4570-8AE8-3E128203C105}" type="datetimeFigureOut">
              <a:rPr lang="en-GB" smtClean="0"/>
              <a:t>16/05/2025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2E4C79-411A-4930-A844-10A2B0D2DF0F}" type="slidenum">
              <a:rPr lang="en-GB" smtClean="0"/>
              <a:t>‹#›</a:t>
            </a:fld>
            <a:endParaRPr lang="en-GB"/>
          </a:p>
        </p:txBody>
      </p:sp>
    </p:spTree>
    <p:extLst>
      <p:ext uri="{BB962C8B-B14F-4D97-AF65-F5344CB8AC3E}">
        <p14:creationId xmlns:p14="http://schemas.microsoft.com/office/powerpoint/2010/main" val="371652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BA0B311-8EBC-4570-8AE8-3E128203C105}" type="datetimeFigureOut">
              <a:rPr lang="en-GB" smtClean="0"/>
              <a:t>16/05/2025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2E4C79-411A-4930-A844-10A2B0D2DF0F}" type="slidenum">
              <a:rPr lang="en-GB" smtClean="0"/>
              <a:t>‹#›</a:t>
            </a:fld>
            <a:endParaRPr lang="en-GB"/>
          </a:p>
        </p:txBody>
      </p:sp>
    </p:spTree>
    <p:extLst>
      <p:ext uri="{BB962C8B-B14F-4D97-AF65-F5344CB8AC3E}">
        <p14:creationId xmlns:p14="http://schemas.microsoft.com/office/powerpoint/2010/main" val="1511227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BA0B311-8EBC-4570-8AE8-3E128203C105}" type="datetimeFigureOut">
              <a:rPr lang="en-GB" smtClean="0"/>
              <a:t>16/05/2025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2E4C79-411A-4930-A844-10A2B0D2DF0F}" type="slidenum">
              <a:rPr lang="en-GB" smtClean="0"/>
              <a:t>‹#›</a:t>
            </a:fld>
            <a:endParaRPr lang="en-GB"/>
          </a:p>
        </p:txBody>
      </p:sp>
    </p:spTree>
    <p:extLst>
      <p:ext uri="{BB962C8B-B14F-4D97-AF65-F5344CB8AC3E}">
        <p14:creationId xmlns:p14="http://schemas.microsoft.com/office/powerpoint/2010/main" val="398968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BA0B311-8EBC-4570-8AE8-3E128203C105}" type="datetimeFigureOut">
              <a:rPr lang="en-GB" smtClean="0"/>
              <a:t>16/05/2025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2E4C79-411A-4930-A844-10A2B0D2DF0F}" type="slidenum">
              <a:rPr lang="en-GB" smtClean="0"/>
              <a:t>‹#›</a:t>
            </a:fld>
            <a:endParaRPr lang="en-GB"/>
          </a:p>
        </p:txBody>
      </p:sp>
    </p:spTree>
    <p:extLst>
      <p:ext uri="{BB962C8B-B14F-4D97-AF65-F5344CB8AC3E}">
        <p14:creationId xmlns:p14="http://schemas.microsoft.com/office/powerpoint/2010/main" val="412784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A0B311-8EBC-4570-8AE8-3E128203C105}" type="datetimeFigureOut">
              <a:rPr lang="en-GB" smtClean="0"/>
              <a:t>16/05/2025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2E4C79-411A-4930-A844-10A2B0D2DF0F}" type="slidenum">
              <a:rPr lang="en-GB" smtClean="0"/>
              <a:t>‹#›</a:t>
            </a:fld>
            <a:endParaRPr lang="en-GB"/>
          </a:p>
        </p:txBody>
      </p:sp>
    </p:spTree>
    <p:extLst>
      <p:ext uri="{BB962C8B-B14F-4D97-AF65-F5344CB8AC3E}">
        <p14:creationId xmlns:p14="http://schemas.microsoft.com/office/powerpoint/2010/main" val="152637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A0B311-8EBC-4570-8AE8-3E128203C105}" type="datetimeFigureOut">
              <a:rPr lang="en-GB" smtClean="0"/>
              <a:t>16/05/2025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2E4C79-411A-4930-A844-10A2B0D2DF0F}" type="slidenum">
              <a:rPr lang="en-GB" smtClean="0"/>
              <a:t>‹#›</a:t>
            </a:fld>
            <a:endParaRPr lang="en-GB"/>
          </a:p>
        </p:txBody>
      </p:sp>
    </p:spTree>
    <p:extLst>
      <p:ext uri="{BB962C8B-B14F-4D97-AF65-F5344CB8AC3E}">
        <p14:creationId xmlns:p14="http://schemas.microsoft.com/office/powerpoint/2010/main" val="624181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A0B311-8EBC-4570-8AE8-3E128203C105}" type="datetimeFigureOut">
              <a:rPr lang="en-GB" smtClean="0"/>
              <a:t>16/05/2025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2E4C79-411A-4930-A844-10A2B0D2DF0F}" type="slidenum">
              <a:rPr lang="en-GB" smtClean="0"/>
              <a:t>‹#›</a:t>
            </a:fld>
            <a:endParaRPr lang="en-GB"/>
          </a:p>
        </p:txBody>
      </p:sp>
    </p:spTree>
    <p:extLst>
      <p:ext uri="{BB962C8B-B14F-4D97-AF65-F5344CB8AC3E}">
        <p14:creationId xmlns:p14="http://schemas.microsoft.com/office/powerpoint/2010/main" val="106936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0B311-8EBC-4570-8AE8-3E128203C105}" type="datetimeFigureOut">
              <a:rPr lang="en-GB" smtClean="0"/>
              <a:t>16/05/2025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E4C79-411A-4930-A844-10A2B0D2DF0F}" type="slidenum">
              <a:rPr lang="en-GB" smtClean="0"/>
              <a:t>‹#›</a:t>
            </a:fld>
            <a:endParaRPr lang="en-GB"/>
          </a:p>
        </p:txBody>
      </p:sp>
    </p:spTree>
    <p:extLst>
      <p:ext uri="{BB962C8B-B14F-4D97-AF65-F5344CB8AC3E}">
        <p14:creationId xmlns:p14="http://schemas.microsoft.com/office/powerpoint/2010/main" val="1565347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images.google.co.uk/imgres?imgurl=http://sustainabledesignupdate.com/wp-content/uploads/2007/02/algae-2.jpg&amp;imgrefurl=http://sustainabledesignupdate.com/?p=123&amp;h=320&amp;w=375&amp;sz=30&amp;hl=en&amp;start=6&amp;um=1&amp;tbnid=hEvWaW_6zEXwnM:&amp;tbnh=104&amp;tbnw=122&amp;prev=/images?q=algae&amp;gbv=2&amp;um=1&amp;hl=en&amp;sa=G"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6858000"/>
          </a:xfrm>
          <a:solidFill>
            <a:schemeClr val="accent4">
              <a:lumMod val="20000"/>
              <a:lumOff val="80000"/>
            </a:schemeClr>
          </a:solidFill>
        </p:spPr>
        <p:txBody>
          <a:bodyPr/>
          <a:lstStyle/>
          <a:p>
            <a:br>
              <a:rPr lang="en-GB" dirty="0"/>
            </a:br>
            <a:br>
              <a:rPr lang="en-GB" dirty="0"/>
            </a:br>
            <a:br>
              <a:rPr lang="en-GB" dirty="0"/>
            </a:br>
            <a:endParaRPr lang="en-GB" dirty="0"/>
          </a:p>
        </p:txBody>
      </p:sp>
      <p:sp>
        <p:nvSpPr>
          <p:cNvPr id="3" name="Subtitle 2"/>
          <p:cNvSpPr>
            <a:spLocks noGrp="1"/>
          </p:cNvSpPr>
          <p:nvPr>
            <p:ph type="subTitle" idx="1"/>
          </p:nvPr>
        </p:nvSpPr>
        <p:spPr>
          <a:xfrm>
            <a:off x="1524000" y="2416705"/>
            <a:ext cx="9144000" cy="1655762"/>
          </a:xfrm>
          <a:solidFill>
            <a:schemeClr val="accent4">
              <a:lumMod val="20000"/>
              <a:lumOff val="80000"/>
            </a:schemeClr>
          </a:solidFill>
        </p:spPr>
        <p:txBody>
          <a:bodyPr/>
          <a:lstStyle/>
          <a:p>
            <a:r>
              <a:rPr lang="en-GB" sz="6600" dirty="0"/>
              <a:t>Protecting the Oceans</a:t>
            </a:r>
          </a:p>
          <a:p>
            <a:endParaRPr lang="en-GB" dirty="0"/>
          </a:p>
        </p:txBody>
      </p:sp>
      <p:sp>
        <p:nvSpPr>
          <p:cNvPr id="4" name="TextBox 3"/>
          <p:cNvSpPr txBox="1"/>
          <p:nvPr/>
        </p:nvSpPr>
        <p:spPr>
          <a:xfrm>
            <a:off x="0" y="6492877"/>
            <a:ext cx="5452534" cy="369332"/>
          </a:xfrm>
          <a:prstGeom prst="rect">
            <a:avLst/>
          </a:prstGeom>
          <a:noFill/>
        </p:spPr>
        <p:txBody>
          <a:bodyPr wrap="square" rtlCol="0">
            <a:spAutoFit/>
          </a:bodyPr>
          <a:lstStyle/>
          <a:p>
            <a:r>
              <a:rPr lang="en-GB" dirty="0" err="1"/>
              <a:t>Weirdfish</a:t>
            </a:r>
            <a:r>
              <a:rPr lang="en-GB" dirty="0"/>
              <a:t> Lady Study Materials – Protecting the Oceans</a:t>
            </a:r>
          </a:p>
        </p:txBody>
      </p:sp>
      <p:pic>
        <p:nvPicPr>
          <p:cNvPr id="5" name="Picture 4"/>
          <p:cNvPicPr>
            <a:picLocks noChangeAspect="1"/>
          </p:cNvPicPr>
          <p:nvPr/>
        </p:nvPicPr>
        <p:blipFill>
          <a:blip r:embed="rId2"/>
          <a:stretch>
            <a:fillRect/>
          </a:stretch>
        </p:blipFill>
        <p:spPr>
          <a:xfrm>
            <a:off x="10828316" y="6125162"/>
            <a:ext cx="1190476" cy="552381"/>
          </a:xfrm>
          <a:prstGeom prst="rect">
            <a:avLst/>
          </a:prstGeom>
        </p:spPr>
      </p:pic>
    </p:spTree>
    <p:extLst>
      <p:ext uri="{BB962C8B-B14F-4D97-AF65-F5344CB8AC3E}">
        <p14:creationId xmlns:p14="http://schemas.microsoft.com/office/powerpoint/2010/main" val="300942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Look after Planet Earth and it’s Oceans</a:t>
            </a:r>
          </a:p>
        </p:txBody>
      </p:sp>
      <p:sp>
        <p:nvSpPr>
          <p:cNvPr id="3" name="Text Placeholder 2"/>
          <p:cNvSpPr>
            <a:spLocks noGrp="1"/>
          </p:cNvSpPr>
          <p:nvPr>
            <p:ph type="body" idx="1"/>
          </p:nvPr>
        </p:nvSpPr>
        <p:spPr>
          <a:xfrm>
            <a:off x="609600" y="1417638"/>
            <a:ext cx="5689600" cy="5122333"/>
          </a:xfrm>
        </p:spPr>
        <p:txBody>
          <a:bodyPr>
            <a:normAutofit lnSpcReduction="10000"/>
          </a:bodyPr>
          <a:lstStyle/>
          <a:p>
            <a:r>
              <a:rPr lang="en-GB" dirty="0"/>
              <a:t>Fish is a great source of protein and fish stocks need to be protected from bad fishing practices such as deep water trawlers.</a:t>
            </a:r>
          </a:p>
          <a:p>
            <a:endParaRPr lang="en-GB" dirty="0"/>
          </a:p>
          <a:p>
            <a:r>
              <a:rPr lang="en-GB" dirty="0"/>
              <a:t>Keeping the Oceans clean of rubbish, oil, and sewage is essential</a:t>
            </a:r>
          </a:p>
          <a:p>
            <a:endParaRPr lang="en-GB" dirty="0"/>
          </a:p>
          <a:p>
            <a:r>
              <a:rPr lang="en-GB" dirty="0"/>
              <a:t>Keeping the Earth’s temperature low will reduce the damage from Carbon dioxide emissions – humans on Planet Earth must find alternatives to using Fossil Fuels.</a:t>
            </a:r>
          </a:p>
        </p:txBody>
      </p:sp>
      <p:pic>
        <p:nvPicPr>
          <p:cNvPr id="4" name="image175.jpeg"/>
          <p:cNvPicPr>
            <a:picLocks noChangeAspect="1"/>
          </p:cNvPicPr>
          <p:nvPr/>
        </p:nvPicPr>
        <p:blipFill>
          <a:blip r:embed="rId2"/>
          <a:stretch>
            <a:fillRect/>
          </a:stretch>
        </p:blipFill>
        <p:spPr>
          <a:xfrm>
            <a:off x="7041105" y="1417638"/>
            <a:ext cx="4859593" cy="4859594"/>
          </a:xfrm>
          <a:prstGeom prst="rect">
            <a:avLst/>
          </a:prstGeom>
          <a:ln w="12700">
            <a:miter lim="400000"/>
          </a:ln>
        </p:spPr>
      </p:pic>
      <p:sp>
        <p:nvSpPr>
          <p:cNvPr id="5" name="TextBox 4"/>
          <p:cNvSpPr txBox="1"/>
          <p:nvPr/>
        </p:nvSpPr>
        <p:spPr>
          <a:xfrm>
            <a:off x="0" y="6474395"/>
            <a:ext cx="5452534" cy="369332"/>
          </a:xfrm>
          <a:prstGeom prst="rect">
            <a:avLst/>
          </a:prstGeom>
          <a:noFill/>
        </p:spPr>
        <p:txBody>
          <a:bodyPr wrap="square" rtlCol="0">
            <a:spAutoFit/>
          </a:bodyPr>
          <a:lstStyle/>
          <a:p>
            <a:r>
              <a:rPr lang="en-GB" i="1" dirty="0" err="1"/>
              <a:t>Weirdfish</a:t>
            </a:r>
            <a:r>
              <a:rPr lang="en-GB" i="1" dirty="0"/>
              <a:t> Lady Study Materials – Protecting the Oceans</a:t>
            </a:r>
          </a:p>
        </p:txBody>
      </p:sp>
    </p:spTree>
    <p:extLst>
      <p:ext uri="{BB962C8B-B14F-4D97-AF65-F5344CB8AC3E}">
        <p14:creationId xmlns:p14="http://schemas.microsoft.com/office/powerpoint/2010/main" val="91761408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ctrTitle"/>
          </p:nvPr>
        </p:nvSpPr>
        <p:spPr/>
        <p:txBody>
          <a:bodyPr/>
          <a:lstStyle/>
          <a:p>
            <a:pPr eaLnBrk="1" hangingPunct="1"/>
            <a:r>
              <a:rPr lang="en-US" altLang="en-US" b="1" dirty="0">
                <a:solidFill>
                  <a:srgbClr val="003DCC"/>
                </a:solidFill>
                <a:ea typeface="Lucida Grande" charset="0"/>
                <a:cs typeface="Lucida Grande" charset="0"/>
              </a:rPr>
              <a:t>© Ocean World</a:t>
            </a:r>
            <a:br>
              <a:rPr lang="en-US" altLang="en-US" b="1" dirty="0">
                <a:solidFill>
                  <a:srgbClr val="003DCC"/>
                </a:solidFill>
                <a:ea typeface="Lucida Grande" charset="0"/>
                <a:cs typeface="Lucida Grande" charset="0"/>
              </a:rPr>
            </a:br>
            <a:endParaRPr lang="en-US" altLang="en-US" b="1" dirty="0">
              <a:solidFill>
                <a:srgbClr val="003DCC"/>
              </a:solidFill>
              <a:ea typeface="Lucida Grande" charset="0"/>
              <a:cs typeface="Lucida Grande" charset="0"/>
            </a:endParaRPr>
          </a:p>
        </p:txBody>
      </p:sp>
      <p:sp>
        <p:nvSpPr>
          <p:cNvPr id="59394" name="Subtitle 2"/>
          <p:cNvSpPr>
            <a:spLocks noGrp="1"/>
          </p:cNvSpPr>
          <p:nvPr>
            <p:ph type="subTitle" idx="1"/>
          </p:nvPr>
        </p:nvSpPr>
        <p:spPr/>
        <p:txBody>
          <a:bodyPr>
            <a:normAutofit/>
          </a:bodyPr>
          <a:lstStyle/>
          <a:p>
            <a:pPr eaLnBrk="1" hangingPunct="1">
              <a:spcBef>
                <a:spcPct val="0"/>
              </a:spcBef>
            </a:pPr>
            <a:r>
              <a:rPr lang="en-US" altLang="en-US" dirty="0">
                <a:ea typeface="Lucida Grande" charset="0"/>
                <a:cs typeface="Lucida Grande" charset="0"/>
              </a:rPr>
              <a:t>A series of Oceanography Educational Materials</a:t>
            </a:r>
          </a:p>
          <a:p>
            <a:pPr eaLnBrk="1" hangingPunct="1">
              <a:spcBef>
                <a:spcPct val="0"/>
              </a:spcBef>
            </a:pPr>
            <a:r>
              <a:rPr lang="en-US" altLang="en-US" dirty="0">
                <a:ea typeface="Lucida Grande" charset="0"/>
                <a:cs typeface="Lucida Grande" charset="0"/>
              </a:rPr>
              <a:t>prepared by the </a:t>
            </a:r>
            <a:r>
              <a:rPr lang="en-US" altLang="en-US" dirty="0" err="1">
                <a:ea typeface="Lucida Grande" charset="0"/>
                <a:cs typeface="Lucida Grande" charset="0"/>
              </a:rPr>
              <a:t>WeirdFish</a:t>
            </a:r>
            <a:r>
              <a:rPr lang="en-US" altLang="en-US" dirty="0">
                <a:ea typeface="Lucida Grande" charset="0"/>
                <a:cs typeface="Lucida Grande" charset="0"/>
              </a:rPr>
              <a:t> Lady. </a:t>
            </a:r>
          </a:p>
          <a:p>
            <a:pPr eaLnBrk="1" hangingPunct="1">
              <a:spcBef>
                <a:spcPct val="0"/>
              </a:spcBef>
            </a:pPr>
            <a:r>
              <a:rPr lang="en-US" altLang="en-US" dirty="0">
                <a:ea typeface="Lucida Grande" charset="0"/>
                <a:cs typeface="Lucida Grande" charset="0"/>
              </a:rPr>
              <a:t>Visit </a:t>
            </a:r>
            <a:r>
              <a:rPr lang="en-US" altLang="en-US">
                <a:ea typeface="Lucida Grande" charset="0"/>
                <a:cs typeface="Lucida Grande" charset="0"/>
              </a:rPr>
              <a:t>the website:   www</a:t>
            </a:r>
            <a:r>
              <a:rPr lang="en-US" altLang="en-US" dirty="0" err="1">
                <a:ea typeface="Lucida Grande" charset="0"/>
                <a:cs typeface="Lucida Grande" charset="0"/>
              </a:rPr>
              <a:t>.barnettauthor.</a:t>
            </a:r>
            <a:r>
              <a:rPr lang="en-US" altLang="en-US" err="1">
                <a:ea typeface="Lucida Grande" charset="0"/>
                <a:cs typeface="Lucida Grande" charset="0"/>
              </a:rPr>
              <a:t>co</a:t>
            </a:r>
            <a:r>
              <a:rPr lang="en-US" altLang="en-US">
                <a:ea typeface="Lucida Grande" charset="0"/>
                <a:cs typeface="Lucida Grande" charset="0"/>
              </a:rPr>
              <a:t>.uk</a:t>
            </a:r>
            <a:endParaRPr lang="en-US" altLang="en-US" dirty="0">
              <a:ea typeface="Lucida Grande" charset="0"/>
              <a:cs typeface="Lucida Grande" charset="0"/>
            </a:endParaRPr>
          </a:p>
        </p:txBody>
      </p:sp>
      <p:pic>
        <p:nvPicPr>
          <p:cNvPr id="4" name="Picture 3"/>
          <p:cNvPicPr>
            <a:picLocks noChangeAspect="1"/>
          </p:cNvPicPr>
          <p:nvPr/>
        </p:nvPicPr>
        <p:blipFill>
          <a:blip r:embed="rId3"/>
          <a:stretch>
            <a:fillRect/>
          </a:stretch>
        </p:blipFill>
        <p:spPr>
          <a:xfrm>
            <a:off x="10863485" y="6210334"/>
            <a:ext cx="1190476" cy="552381"/>
          </a:xfrm>
          <a:prstGeom prst="rect">
            <a:avLst/>
          </a:prstGeom>
        </p:spPr>
      </p:pic>
    </p:spTree>
    <p:extLst>
      <p:ext uri="{BB962C8B-B14F-4D97-AF65-F5344CB8AC3E}">
        <p14:creationId xmlns:p14="http://schemas.microsoft.com/office/powerpoint/2010/main" val="2664614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3" name="Shape 4953"/>
          <p:cNvSpPr/>
          <p:nvPr/>
        </p:nvSpPr>
        <p:spPr>
          <a:xfrm>
            <a:off x="612188" y="1277532"/>
            <a:ext cx="2895601" cy="2046714"/>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spAutoFit/>
          </a:bodyPr>
          <a:lstStyle/>
          <a:p>
            <a:pPr algn="ctr">
              <a:defRPr sz="3200" b="1">
                <a:uFill>
                  <a:solidFill>
                    <a:srgbClr val="000000"/>
                  </a:solidFill>
                </a:uFill>
                <a:latin typeface="+mn-lt"/>
                <a:ea typeface="+mn-ea"/>
                <a:cs typeface="+mn-cs"/>
                <a:sym typeface="Helvetica"/>
              </a:defRPr>
            </a:pPr>
            <a:r>
              <a:rPr sz="3200" dirty="0"/>
              <a:t>Plankton</a:t>
            </a:r>
            <a:endParaRPr lang="en-GB" sz="3200" dirty="0"/>
          </a:p>
          <a:p>
            <a:pPr algn="ctr">
              <a:defRPr sz="3200" b="1">
                <a:uFill>
                  <a:solidFill>
                    <a:srgbClr val="000000"/>
                  </a:solidFill>
                </a:uFill>
                <a:latin typeface="+mn-lt"/>
                <a:ea typeface="+mn-ea"/>
                <a:cs typeface="+mn-cs"/>
                <a:sym typeface="Helvetica"/>
              </a:defRPr>
            </a:pPr>
            <a:r>
              <a:rPr lang="en-GB" sz="2400" dirty="0">
                <a:solidFill>
                  <a:srgbClr val="FF0000"/>
                </a:solidFill>
              </a:rPr>
              <a:t>Lives in the Ocean and </a:t>
            </a:r>
            <a:r>
              <a:rPr sz="2400" dirty="0">
                <a:solidFill>
                  <a:srgbClr val="FF0000"/>
                </a:solidFill>
              </a:rPr>
              <a:t>produces</a:t>
            </a:r>
            <a:r>
              <a:rPr sz="2400" dirty="0"/>
              <a:t> </a:t>
            </a:r>
            <a:endParaRPr dirty="0"/>
          </a:p>
          <a:p>
            <a:pPr algn="ctr">
              <a:defRPr sz="2400" b="1">
                <a:solidFill>
                  <a:srgbClr val="FF2600"/>
                </a:solidFill>
                <a:uFill>
                  <a:solidFill>
                    <a:srgbClr val="000000"/>
                  </a:solidFill>
                </a:uFill>
                <a:latin typeface="+mn-lt"/>
                <a:ea typeface="+mn-ea"/>
                <a:cs typeface="+mn-cs"/>
                <a:sym typeface="Helvetica"/>
              </a:defRPr>
            </a:pPr>
            <a:r>
              <a:rPr sz="2400" dirty="0"/>
              <a:t>50 - 80% of Earth’s</a:t>
            </a:r>
            <a:r>
              <a:rPr sz="2400" dirty="0">
                <a:solidFill>
                  <a:srgbClr val="000000"/>
                </a:solidFill>
                <a:latin typeface="Calibri"/>
                <a:ea typeface="Calibri"/>
                <a:cs typeface="Calibri"/>
                <a:sym typeface="Calibri"/>
              </a:rPr>
              <a:t> </a:t>
            </a:r>
            <a:r>
              <a:rPr sz="2400" dirty="0">
                <a:solidFill>
                  <a:srgbClr val="FF0000"/>
                </a:solidFill>
              </a:rPr>
              <a:t>oxygen.</a:t>
            </a:r>
          </a:p>
        </p:txBody>
      </p:sp>
      <p:sp>
        <p:nvSpPr>
          <p:cNvPr id="4955" name="Shape 4955"/>
          <p:cNvSpPr>
            <a:spLocks noGrp="1"/>
          </p:cNvSpPr>
          <p:nvPr>
            <p:ph type="sldNum" sz="quarter" idx="4294967295"/>
          </p:nvPr>
        </p:nvSpPr>
        <p:spPr>
          <a:xfrm>
            <a:off x="10041980" y="6461125"/>
            <a:ext cx="168821" cy="254001"/>
          </a:xfrm>
          <a:prstGeom prst="rect">
            <a:avLst/>
          </a:prstGeom>
          <a:extLst>
            <a:ext uri="{C572A759-6A51-4108-AA02-DFA0A04FC94B}">
              <ma14:wrappingTextBoxFlag xmlns:ma14="http://schemas.microsoft.com/office/mac/drawingml/2011/main" xmlns="" val="1"/>
            </a:ext>
          </a:extLst>
        </p:spPr>
        <p:txBody>
          <a:bodyPr vert="horz" lIns="38100" tIns="38100" rIns="38100" bIns="38100" rtlCol="0" anchor="ctr"/>
          <a:lstStyle>
            <a:lvl1pPr>
              <a:defRPr>
                <a:solidFill>
                  <a:srgbClr val="9A9A9A"/>
                </a:solidFill>
                <a:uFill>
                  <a:solidFill>
                    <a:srgbClr val="9A9A9A"/>
                  </a:solidFill>
                </a:uFill>
                <a:latin typeface="Calibri"/>
                <a:ea typeface="Calibri"/>
                <a:cs typeface="Calibri"/>
                <a:sym typeface="Calibri"/>
              </a:defRPr>
            </a:lvl1pPr>
          </a:lstStyle>
          <a:p>
            <a:fld id="{86CB4B4D-7CA3-9044-876B-883B54F8677D}" type="slidenum">
              <a:t>2</a:t>
            </a:fld>
            <a:endParaRPr/>
          </a:p>
        </p:txBody>
      </p:sp>
      <p:sp>
        <p:nvSpPr>
          <p:cNvPr id="4956" name="Shape 4956"/>
          <p:cNvSpPr/>
          <p:nvPr/>
        </p:nvSpPr>
        <p:spPr>
          <a:xfrm>
            <a:off x="1517650" y="247699"/>
            <a:ext cx="9156700" cy="630942"/>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spAutoFit/>
          </a:bodyPr>
          <a:lstStyle>
            <a:lvl1pPr algn="ctr">
              <a:defRPr sz="3600" b="1">
                <a:uFill>
                  <a:solidFill>
                    <a:srgbClr val="000000"/>
                  </a:solidFill>
                </a:uFill>
                <a:latin typeface="+mn-lt"/>
                <a:ea typeface="+mn-ea"/>
                <a:cs typeface="+mn-cs"/>
                <a:sym typeface="Helvetica"/>
              </a:defRPr>
            </a:lvl1pPr>
          </a:lstStyle>
          <a:p>
            <a:r>
              <a:t>Why is the Ocean so special?</a:t>
            </a:r>
          </a:p>
        </p:txBody>
      </p:sp>
      <p:pic>
        <p:nvPicPr>
          <p:cNvPr id="4957" name="image91.jpeg">
            <a:hlinkClick r:id="rId3"/>
          </p:cNvPr>
          <p:cNvPicPr>
            <a:picLocks noChangeAspect="1"/>
          </p:cNvPicPr>
          <p:nvPr/>
        </p:nvPicPr>
        <p:blipFill>
          <a:blip r:embed="rId4"/>
          <a:stretch>
            <a:fillRect/>
          </a:stretch>
        </p:blipFill>
        <p:spPr>
          <a:xfrm>
            <a:off x="612188" y="3491922"/>
            <a:ext cx="3068860" cy="2813248"/>
          </a:xfrm>
          <a:prstGeom prst="rect">
            <a:avLst/>
          </a:prstGeom>
          <a:ln w="12700">
            <a:miter lim="400000"/>
          </a:ln>
        </p:spPr>
      </p:pic>
      <p:sp>
        <p:nvSpPr>
          <p:cNvPr id="7" name="Shape 4970"/>
          <p:cNvSpPr/>
          <p:nvPr/>
        </p:nvSpPr>
        <p:spPr>
          <a:xfrm>
            <a:off x="6849852" y="1277532"/>
            <a:ext cx="3276538" cy="133369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ctr">
              <a:defRPr sz="4400">
                <a:uFill>
                  <a:solidFill>
                    <a:srgbClr val="000000"/>
                  </a:solidFill>
                </a:uFill>
                <a:latin typeface="Calibri"/>
                <a:ea typeface="Calibri"/>
                <a:cs typeface="Calibri"/>
                <a:sym typeface="Calibri"/>
              </a:defRPr>
            </a:pPr>
            <a:r>
              <a:rPr lang="en-GB" sz="3200" b="1" dirty="0"/>
              <a:t>Ocean Creatures</a:t>
            </a:r>
            <a:endParaRPr sz="3200" b="1" dirty="0"/>
          </a:p>
          <a:p>
            <a:pPr algn="ctr">
              <a:defRPr sz="4400" b="1">
                <a:uFill>
                  <a:solidFill>
                    <a:srgbClr val="000000"/>
                  </a:solidFill>
                </a:uFill>
                <a:latin typeface="Calibri"/>
                <a:ea typeface="Calibri"/>
                <a:cs typeface="Calibri"/>
                <a:sym typeface="Calibri"/>
              </a:defRPr>
            </a:pPr>
            <a:r>
              <a:rPr sz="2400" dirty="0">
                <a:solidFill>
                  <a:srgbClr val="FF0000"/>
                </a:solidFill>
              </a:rPr>
              <a:t>65% of all animal species</a:t>
            </a:r>
          </a:p>
          <a:p>
            <a:pPr algn="ctr">
              <a:defRPr sz="4400" b="1">
                <a:uFill>
                  <a:solidFill>
                    <a:srgbClr val="000000"/>
                  </a:solidFill>
                </a:uFill>
                <a:latin typeface="Calibri"/>
                <a:ea typeface="Calibri"/>
                <a:cs typeface="Calibri"/>
                <a:sym typeface="Calibri"/>
              </a:defRPr>
            </a:pPr>
            <a:r>
              <a:rPr sz="2400" dirty="0">
                <a:solidFill>
                  <a:srgbClr val="FF0000"/>
                </a:solidFill>
              </a:rPr>
              <a:t> live in the sea</a:t>
            </a:r>
          </a:p>
        </p:txBody>
      </p:sp>
      <p:pic>
        <p:nvPicPr>
          <p:cNvPr id="8" name="image95.jpeg"/>
          <p:cNvPicPr>
            <a:picLocks noChangeAspect="1"/>
          </p:cNvPicPr>
          <p:nvPr/>
        </p:nvPicPr>
        <p:blipFill>
          <a:blip r:embed="rId5"/>
          <a:stretch>
            <a:fillRect/>
          </a:stretch>
        </p:blipFill>
        <p:spPr>
          <a:xfrm>
            <a:off x="4831144" y="2611230"/>
            <a:ext cx="3118951" cy="1787775"/>
          </a:xfrm>
          <a:prstGeom prst="rect">
            <a:avLst/>
          </a:prstGeom>
          <a:ln w="12700">
            <a:miter lim="400000"/>
          </a:ln>
        </p:spPr>
      </p:pic>
      <p:pic>
        <p:nvPicPr>
          <p:cNvPr id="9" name="image100.jpeg"/>
          <p:cNvPicPr>
            <a:picLocks noChangeAspect="1"/>
          </p:cNvPicPr>
          <p:nvPr/>
        </p:nvPicPr>
        <p:blipFill>
          <a:blip r:embed="rId6"/>
          <a:stretch>
            <a:fillRect/>
          </a:stretch>
        </p:blipFill>
        <p:spPr>
          <a:xfrm>
            <a:off x="8196795" y="2696905"/>
            <a:ext cx="2823166" cy="3764220"/>
          </a:xfrm>
          <a:prstGeom prst="rect">
            <a:avLst/>
          </a:prstGeom>
          <a:ln w="12700">
            <a:miter lim="400000"/>
          </a:ln>
        </p:spPr>
      </p:pic>
      <p:sp>
        <p:nvSpPr>
          <p:cNvPr id="2" name="TextBox 1"/>
          <p:cNvSpPr txBox="1"/>
          <p:nvPr/>
        </p:nvSpPr>
        <p:spPr>
          <a:xfrm>
            <a:off x="0" y="6474395"/>
            <a:ext cx="5452534" cy="369332"/>
          </a:xfrm>
          <a:prstGeom prst="rect">
            <a:avLst/>
          </a:prstGeom>
          <a:noFill/>
        </p:spPr>
        <p:txBody>
          <a:bodyPr wrap="square" rtlCol="0">
            <a:spAutoFit/>
          </a:bodyPr>
          <a:lstStyle/>
          <a:p>
            <a:r>
              <a:rPr lang="en-GB" i="1" dirty="0" err="1"/>
              <a:t>Weirdfish</a:t>
            </a:r>
            <a:r>
              <a:rPr lang="en-GB" i="1" dirty="0"/>
              <a:t> Lady Study Materials – Protecting the Oceans</a:t>
            </a:r>
          </a:p>
        </p:txBody>
      </p:sp>
    </p:spTree>
    <p:extLst>
      <p:ext uri="{BB962C8B-B14F-4D97-AF65-F5344CB8AC3E}">
        <p14:creationId xmlns:p14="http://schemas.microsoft.com/office/powerpoint/2010/main" val="232732894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1" name="Shape 4961"/>
          <p:cNvSpPr>
            <a:spLocks noGrp="1"/>
          </p:cNvSpPr>
          <p:nvPr>
            <p:ph type="title"/>
          </p:nvPr>
        </p:nvSpPr>
        <p:spPr>
          <a:xfrm>
            <a:off x="0" y="-76200"/>
            <a:ext cx="12191999" cy="1291630"/>
          </a:xfrm>
          <a:prstGeom prst="rect">
            <a:avLst/>
          </a:prstGeom>
        </p:spPr>
        <p:txBody>
          <a:bodyPr/>
          <a:lstStyle>
            <a:lvl1pPr>
              <a:defRPr sz="3900" b="1">
                <a:latin typeface="+mn-lt"/>
                <a:ea typeface="+mn-ea"/>
                <a:cs typeface="+mn-cs"/>
                <a:sym typeface="Helvetica"/>
              </a:defRPr>
            </a:lvl1pPr>
          </a:lstStyle>
          <a:p>
            <a:pPr algn="ctr"/>
            <a:r>
              <a:rPr dirty="0"/>
              <a:t>Why the Ocean is important to Humans</a:t>
            </a:r>
          </a:p>
        </p:txBody>
      </p:sp>
      <p:sp>
        <p:nvSpPr>
          <p:cNvPr id="4962" name="Shape 4962"/>
          <p:cNvSpPr>
            <a:spLocks noGrp="1"/>
          </p:cNvSpPr>
          <p:nvPr>
            <p:ph type="body" sz="quarter" idx="1"/>
          </p:nvPr>
        </p:nvSpPr>
        <p:spPr>
          <a:xfrm>
            <a:off x="1775518" y="1235380"/>
            <a:ext cx="5482956" cy="1900810"/>
          </a:xfrm>
          <a:prstGeom prst="rect">
            <a:avLst/>
          </a:prstGeom>
        </p:spPr>
        <p:txBody>
          <a:bodyPr/>
          <a:lstStyle/>
          <a:p>
            <a:pPr marL="0" indent="0" algn="ctr">
              <a:buNone/>
            </a:pPr>
            <a:r>
              <a:t>Food – protein source</a:t>
            </a:r>
          </a:p>
          <a:p>
            <a:pPr marL="0" indent="0" algn="ctr">
              <a:buNone/>
            </a:pPr>
            <a:r>
              <a:t>Jobs – fishing to ferries</a:t>
            </a:r>
          </a:p>
          <a:p>
            <a:pPr marL="0" indent="0" algn="ctr">
              <a:buNone/>
            </a:pPr>
            <a:r>
              <a:t>Transport – trade/economy</a:t>
            </a:r>
          </a:p>
        </p:txBody>
      </p:sp>
      <p:pic>
        <p:nvPicPr>
          <p:cNvPr id="4963" name="image92.jpeg"/>
          <p:cNvPicPr>
            <a:picLocks noChangeAspect="1"/>
          </p:cNvPicPr>
          <p:nvPr/>
        </p:nvPicPr>
        <p:blipFill>
          <a:blip r:embed="rId3"/>
          <a:stretch>
            <a:fillRect/>
          </a:stretch>
        </p:blipFill>
        <p:spPr>
          <a:xfrm>
            <a:off x="7248128" y="1047750"/>
            <a:ext cx="3024338" cy="3024336"/>
          </a:xfrm>
          <a:prstGeom prst="rect">
            <a:avLst/>
          </a:prstGeom>
          <a:ln w="12700">
            <a:miter lim="400000"/>
          </a:ln>
        </p:spPr>
      </p:pic>
      <p:pic>
        <p:nvPicPr>
          <p:cNvPr id="4964" name="image93.jpeg"/>
          <p:cNvPicPr>
            <a:picLocks noChangeAspect="1"/>
          </p:cNvPicPr>
          <p:nvPr/>
        </p:nvPicPr>
        <p:blipFill>
          <a:blip r:embed="rId4"/>
          <a:stretch>
            <a:fillRect/>
          </a:stretch>
        </p:blipFill>
        <p:spPr>
          <a:xfrm flipH="1">
            <a:off x="1847528" y="2996951"/>
            <a:ext cx="4968555" cy="3504390"/>
          </a:xfrm>
          <a:prstGeom prst="rect">
            <a:avLst/>
          </a:prstGeom>
          <a:ln w="12700">
            <a:miter lim="400000"/>
          </a:ln>
        </p:spPr>
      </p:pic>
      <p:pic>
        <p:nvPicPr>
          <p:cNvPr id="4965" name="image94.jpeg"/>
          <p:cNvPicPr>
            <a:picLocks noChangeAspect="1"/>
          </p:cNvPicPr>
          <p:nvPr/>
        </p:nvPicPr>
        <p:blipFill>
          <a:blip r:embed="rId5"/>
          <a:stretch>
            <a:fillRect/>
          </a:stretch>
        </p:blipFill>
        <p:spPr>
          <a:xfrm>
            <a:off x="7248128" y="4374810"/>
            <a:ext cx="3131842" cy="2108774"/>
          </a:xfrm>
          <a:prstGeom prst="rect">
            <a:avLst/>
          </a:prstGeom>
          <a:ln w="12700">
            <a:miter lim="400000"/>
          </a:ln>
        </p:spPr>
      </p:pic>
      <p:sp>
        <p:nvSpPr>
          <p:cNvPr id="7" name="TextBox 6"/>
          <p:cNvSpPr txBox="1"/>
          <p:nvPr/>
        </p:nvSpPr>
        <p:spPr>
          <a:xfrm>
            <a:off x="0" y="6474395"/>
            <a:ext cx="5452534" cy="369332"/>
          </a:xfrm>
          <a:prstGeom prst="rect">
            <a:avLst/>
          </a:prstGeom>
          <a:noFill/>
        </p:spPr>
        <p:txBody>
          <a:bodyPr wrap="square" rtlCol="0">
            <a:spAutoFit/>
          </a:bodyPr>
          <a:lstStyle/>
          <a:p>
            <a:r>
              <a:rPr lang="en-GB" i="1" dirty="0" err="1"/>
              <a:t>Weirdfish</a:t>
            </a:r>
            <a:r>
              <a:rPr lang="en-GB" i="1" dirty="0"/>
              <a:t> Lady Study Materials – Protecting the Oceans</a:t>
            </a:r>
          </a:p>
        </p:txBody>
      </p:sp>
    </p:spTree>
    <p:extLst>
      <p:ext uri="{BB962C8B-B14F-4D97-AF65-F5344CB8AC3E}">
        <p14:creationId xmlns:p14="http://schemas.microsoft.com/office/powerpoint/2010/main" val="248608501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9" name="Shape 5009"/>
          <p:cNvSpPr>
            <a:spLocks noGrp="1"/>
          </p:cNvSpPr>
          <p:nvPr>
            <p:ph type="body" sz="half" idx="1"/>
          </p:nvPr>
        </p:nvSpPr>
        <p:spPr>
          <a:xfrm>
            <a:off x="6621789" y="1397631"/>
            <a:ext cx="5044422" cy="4824539"/>
          </a:xfrm>
          <a:prstGeom prst="rect">
            <a:avLst/>
          </a:prstGeom>
        </p:spPr>
        <p:txBody>
          <a:bodyPr/>
          <a:lstStyle/>
          <a:p>
            <a:pPr marL="0" indent="0" algn="ctr">
              <a:spcBef>
                <a:spcPts val="800"/>
              </a:spcBef>
              <a:buNone/>
              <a:defRPr sz="3600" b="1">
                <a:latin typeface="+mn-lt"/>
                <a:ea typeface="+mn-ea"/>
                <a:cs typeface="+mn-cs"/>
                <a:sym typeface="Helvetica"/>
              </a:defRPr>
            </a:pPr>
            <a:r>
              <a:rPr lang="en-GB" dirty="0"/>
              <a:t>Plastic Waste</a:t>
            </a:r>
          </a:p>
          <a:p>
            <a:pPr marL="0" indent="0" algn="ctr">
              <a:spcBef>
                <a:spcPts val="800"/>
              </a:spcBef>
              <a:buNone/>
              <a:defRPr sz="3600" b="1">
                <a:latin typeface="+mn-lt"/>
                <a:ea typeface="+mn-ea"/>
                <a:cs typeface="+mn-cs"/>
                <a:sym typeface="Helvetica"/>
              </a:defRPr>
            </a:pPr>
            <a:r>
              <a:rPr lang="en-GB" dirty="0"/>
              <a:t>Sewage</a:t>
            </a:r>
          </a:p>
          <a:p>
            <a:pPr marL="0" indent="0" algn="ctr">
              <a:spcBef>
                <a:spcPts val="800"/>
              </a:spcBef>
              <a:buNone/>
              <a:defRPr sz="3600" b="1">
                <a:latin typeface="+mn-lt"/>
                <a:ea typeface="+mn-ea"/>
                <a:cs typeface="+mn-cs"/>
                <a:sym typeface="Helvetica"/>
              </a:defRPr>
            </a:pPr>
            <a:r>
              <a:rPr lang="en-GB" dirty="0"/>
              <a:t>Fishing Debris</a:t>
            </a:r>
          </a:p>
          <a:p>
            <a:pPr marL="0" indent="0" algn="ctr">
              <a:spcBef>
                <a:spcPts val="800"/>
              </a:spcBef>
              <a:buNone/>
              <a:defRPr sz="3600" b="1">
                <a:latin typeface="+mn-lt"/>
                <a:ea typeface="+mn-ea"/>
                <a:cs typeface="+mn-cs"/>
                <a:sym typeface="Helvetica"/>
              </a:defRPr>
            </a:pPr>
            <a:r>
              <a:rPr lang="en-GB" dirty="0"/>
              <a:t>Fishing Methods </a:t>
            </a:r>
          </a:p>
          <a:p>
            <a:pPr marL="0" indent="0" algn="ctr">
              <a:spcBef>
                <a:spcPts val="800"/>
              </a:spcBef>
              <a:buNone/>
              <a:defRPr sz="3600" b="1">
                <a:latin typeface="+mn-lt"/>
                <a:ea typeface="+mn-ea"/>
                <a:cs typeface="+mn-cs"/>
                <a:sym typeface="Helvetica"/>
              </a:defRPr>
            </a:pPr>
            <a:r>
              <a:rPr dirty="0"/>
              <a:t>Oil </a:t>
            </a:r>
            <a:r>
              <a:rPr lang="en-GB" dirty="0"/>
              <a:t>Pollution/Spills</a:t>
            </a:r>
            <a:endParaRPr dirty="0"/>
          </a:p>
          <a:p>
            <a:pPr marL="0" indent="0" algn="ctr">
              <a:spcBef>
                <a:spcPts val="800"/>
              </a:spcBef>
              <a:buNone/>
              <a:defRPr sz="3600" b="1">
                <a:latin typeface="+mn-lt"/>
                <a:ea typeface="+mn-ea"/>
                <a:cs typeface="+mn-cs"/>
                <a:sym typeface="Helvetica"/>
              </a:defRPr>
            </a:pPr>
            <a:r>
              <a:rPr dirty="0"/>
              <a:t> Toxins</a:t>
            </a:r>
            <a:endParaRPr lang="en-GB" dirty="0"/>
          </a:p>
          <a:p>
            <a:pPr marL="0" indent="0" algn="ctr">
              <a:spcBef>
                <a:spcPts val="800"/>
              </a:spcBef>
              <a:buNone/>
              <a:defRPr sz="3600" b="1">
                <a:latin typeface="+mn-lt"/>
                <a:ea typeface="+mn-ea"/>
                <a:cs typeface="+mn-cs"/>
                <a:sym typeface="Helvetica"/>
              </a:defRPr>
            </a:pPr>
            <a:r>
              <a:rPr lang="en-GB" dirty="0"/>
              <a:t>Sound Pollution</a:t>
            </a:r>
          </a:p>
          <a:p>
            <a:pPr marL="0" indent="0" algn="ctr">
              <a:spcBef>
                <a:spcPts val="800"/>
              </a:spcBef>
              <a:buNone/>
              <a:defRPr sz="3600" b="1">
                <a:latin typeface="+mn-lt"/>
                <a:ea typeface="+mn-ea"/>
                <a:cs typeface="+mn-cs"/>
                <a:sym typeface="Helvetica"/>
              </a:defRPr>
            </a:pPr>
            <a:r>
              <a:rPr lang="en-GB" dirty="0"/>
              <a:t>Ocean Acidity</a:t>
            </a:r>
            <a:endParaRPr dirty="0"/>
          </a:p>
        </p:txBody>
      </p:sp>
      <p:pic>
        <p:nvPicPr>
          <p:cNvPr id="5010" name="image105.jpeg"/>
          <p:cNvPicPr>
            <a:picLocks noChangeAspect="1"/>
          </p:cNvPicPr>
          <p:nvPr/>
        </p:nvPicPr>
        <p:blipFill>
          <a:blip r:embed="rId3"/>
          <a:stretch>
            <a:fillRect/>
          </a:stretch>
        </p:blipFill>
        <p:spPr>
          <a:xfrm>
            <a:off x="380998" y="1666775"/>
            <a:ext cx="5715002" cy="4286252"/>
          </a:xfrm>
          <a:prstGeom prst="rect">
            <a:avLst/>
          </a:prstGeom>
          <a:ln w="12700">
            <a:miter lim="400000"/>
          </a:ln>
        </p:spPr>
      </p:pic>
      <p:sp>
        <p:nvSpPr>
          <p:cNvPr id="5011" name="Shape 5011"/>
          <p:cNvSpPr>
            <a:spLocks noGrp="1"/>
          </p:cNvSpPr>
          <p:nvPr>
            <p:ph type="title"/>
          </p:nvPr>
        </p:nvSpPr>
        <p:spPr>
          <a:xfrm>
            <a:off x="0" y="269144"/>
            <a:ext cx="12192000" cy="1397631"/>
          </a:xfrm>
          <a:prstGeom prst="rect">
            <a:avLst/>
          </a:prstGeom>
        </p:spPr>
        <p:txBody>
          <a:bodyPr>
            <a:noAutofit/>
          </a:bodyPr>
          <a:lstStyle/>
          <a:p>
            <a:pPr algn="ctr" defTabSz="758951">
              <a:defRPr sz="3652"/>
            </a:pPr>
            <a:r>
              <a:rPr lang="en-GB" sz="4000" dirty="0"/>
              <a:t>What damages the Ocean </a:t>
            </a:r>
            <a:br>
              <a:rPr lang="en-GB" sz="4000" dirty="0"/>
            </a:br>
            <a:r>
              <a:rPr lang="en-GB" sz="4000" dirty="0"/>
              <a:t>and the creatures which live there?</a:t>
            </a:r>
            <a:br>
              <a:rPr dirty="0"/>
            </a:br>
            <a:endParaRPr dirty="0"/>
          </a:p>
        </p:txBody>
      </p:sp>
      <p:sp>
        <p:nvSpPr>
          <p:cNvPr id="6" name="TextBox 5"/>
          <p:cNvSpPr txBox="1"/>
          <p:nvPr/>
        </p:nvSpPr>
        <p:spPr>
          <a:xfrm>
            <a:off x="0" y="6474395"/>
            <a:ext cx="5452534" cy="369332"/>
          </a:xfrm>
          <a:prstGeom prst="rect">
            <a:avLst/>
          </a:prstGeom>
          <a:noFill/>
        </p:spPr>
        <p:txBody>
          <a:bodyPr wrap="square" rtlCol="0">
            <a:spAutoFit/>
          </a:bodyPr>
          <a:lstStyle/>
          <a:p>
            <a:r>
              <a:rPr lang="en-GB" i="1" dirty="0" err="1"/>
              <a:t>Weirdfish</a:t>
            </a:r>
            <a:r>
              <a:rPr lang="en-GB" i="1" dirty="0"/>
              <a:t> Lady Study Materials – Protecting the Oceans</a:t>
            </a:r>
          </a:p>
        </p:txBody>
      </p:sp>
    </p:spTree>
    <p:extLst>
      <p:ext uri="{BB962C8B-B14F-4D97-AF65-F5344CB8AC3E}">
        <p14:creationId xmlns:p14="http://schemas.microsoft.com/office/powerpoint/2010/main" val="11580170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5" name="Shape 5025"/>
          <p:cNvSpPr>
            <a:spLocks noGrp="1"/>
          </p:cNvSpPr>
          <p:nvPr>
            <p:ph type="title"/>
          </p:nvPr>
        </p:nvSpPr>
        <p:spPr>
          <a:xfrm>
            <a:off x="1981200" y="-87626"/>
            <a:ext cx="8229600" cy="1533567"/>
          </a:xfrm>
          <a:prstGeom prst="rect">
            <a:avLst/>
          </a:prstGeom>
        </p:spPr>
        <p:txBody>
          <a:bodyPr/>
          <a:lstStyle>
            <a:lvl1pPr>
              <a:defRPr sz="3900" b="1">
                <a:solidFill>
                  <a:srgbClr val="FF0000"/>
                </a:solidFill>
                <a:latin typeface="+mn-lt"/>
                <a:ea typeface="+mn-ea"/>
                <a:cs typeface="+mn-cs"/>
                <a:sym typeface="Helvetica"/>
              </a:defRPr>
            </a:lvl1pPr>
          </a:lstStyle>
          <a:p>
            <a:pPr algn="ctr"/>
            <a:r>
              <a:rPr dirty="0"/>
              <a:t> </a:t>
            </a:r>
            <a:r>
              <a:rPr sz="6600" dirty="0"/>
              <a:t>Plastic</a:t>
            </a:r>
            <a:endParaRPr dirty="0"/>
          </a:p>
        </p:txBody>
      </p:sp>
      <p:pic>
        <p:nvPicPr>
          <p:cNvPr id="5026" name="image109.jpeg"/>
          <p:cNvPicPr>
            <a:picLocks noChangeAspect="1"/>
          </p:cNvPicPr>
          <p:nvPr/>
        </p:nvPicPr>
        <p:blipFill>
          <a:blip r:embed="rId3"/>
          <a:stretch>
            <a:fillRect/>
          </a:stretch>
        </p:blipFill>
        <p:spPr>
          <a:xfrm>
            <a:off x="7764863" y="3882348"/>
            <a:ext cx="3849325" cy="2886994"/>
          </a:xfrm>
          <a:prstGeom prst="rect">
            <a:avLst/>
          </a:prstGeom>
          <a:ln w="12700">
            <a:miter lim="400000"/>
          </a:ln>
        </p:spPr>
      </p:pic>
      <p:sp>
        <p:nvSpPr>
          <p:cNvPr id="2" name="TextBox 1"/>
          <p:cNvSpPr txBox="1"/>
          <p:nvPr/>
        </p:nvSpPr>
        <p:spPr>
          <a:xfrm>
            <a:off x="7454326" y="1119285"/>
            <a:ext cx="4470400" cy="2800767"/>
          </a:xfrm>
          <a:prstGeom prst="rect">
            <a:avLst/>
          </a:prstGeom>
          <a:noFill/>
        </p:spPr>
        <p:txBody>
          <a:bodyPr wrap="square" rtlCol="0">
            <a:spAutoFit/>
          </a:bodyPr>
          <a:lstStyle/>
          <a:p>
            <a:pPr algn="ctr"/>
            <a:r>
              <a:rPr lang="en-GB" sz="3200" b="1" dirty="0"/>
              <a:t>How can we help?</a:t>
            </a:r>
          </a:p>
          <a:p>
            <a:pPr algn="ctr"/>
            <a:r>
              <a:rPr lang="en-GB" sz="2400" b="1" dirty="0">
                <a:solidFill>
                  <a:srgbClr val="FF0000"/>
                </a:solidFill>
              </a:rPr>
              <a:t>Stop using plastic e.g. plastic bottles, straws, plastic bags, drinking cups, stop using toothpaste with microbeads. Clean the </a:t>
            </a:r>
            <a:r>
              <a:rPr lang="en-GB" sz="2400" b="1" dirty="0" err="1">
                <a:solidFill>
                  <a:srgbClr val="FF0000"/>
                </a:solidFill>
              </a:rPr>
              <a:t>filture</a:t>
            </a:r>
            <a:r>
              <a:rPr lang="en-GB" sz="2400" b="1" dirty="0">
                <a:solidFill>
                  <a:srgbClr val="FF0000"/>
                </a:solidFill>
              </a:rPr>
              <a:t> on the washing </a:t>
            </a:r>
            <a:r>
              <a:rPr lang="en-GB" sz="2400" b="1" dirty="0" err="1">
                <a:solidFill>
                  <a:srgbClr val="FF0000"/>
                </a:solidFill>
              </a:rPr>
              <a:t>maching</a:t>
            </a:r>
            <a:r>
              <a:rPr lang="en-GB" sz="2400" b="1" dirty="0">
                <a:solidFill>
                  <a:srgbClr val="FF0000"/>
                </a:solidFill>
              </a:rPr>
              <a:t> when washing fleeces.</a:t>
            </a:r>
          </a:p>
        </p:txBody>
      </p:sp>
      <p:pic>
        <p:nvPicPr>
          <p:cNvPr id="5" name="image111.jpeg"/>
          <p:cNvPicPr>
            <a:picLocks noChangeAspect="1"/>
          </p:cNvPicPr>
          <p:nvPr/>
        </p:nvPicPr>
        <p:blipFill>
          <a:blip r:embed="rId4"/>
          <a:stretch>
            <a:fillRect/>
          </a:stretch>
        </p:blipFill>
        <p:spPr>
          <a:xfrm>
            <a:off x="842957" y="3212511"/>
            <a:ext cx="3773726" cy="2830295"/>
          </a:xfrm>
          <a:prstGeom prst="rect">
            <a:avLst/>
          </a:prstGeom>
          <a:ln w="12700">
            <a:miter lim="400000"/>
          </a:ln>
        </p:spPr>
      </p:pic>
      <p:sp>
        <p:nvSpPr>
          <p:cNvPr id="3" name="TextBox 2"/>
          <p:cNvSpPr txBox="1"/>
          <p:nvPr/>
        </p:nvSpPr>
        <p:spPr>
          <a:xfrm>
            <a:off x="218304" y="1242741"/>
            <a:ext cx="4421430" cy="1969770"/>
          </a:xfrm>
          <a:prstGeom prst="rect">
            <a:avLst/>
          </a:prstGeom>
          <a:noFill/>
        </p:spPr>
        <p:txBody>
          <a:bodyPr wrap="square" rtlCol="0">
            <a:spAutoFit/>
          </a:bodyPr>
          <a:lstStyle/>
          <a:p>
            <a:pPr algn="ctr"/>
            <a:r>
              <a:rPr lang="en-GB" sz="3200" b="1" dirty="0">
                <a:sym typeface="Helvetica"/>
              </a:rPr>
              <a:t>Ingestion </a:t>
            </a:r>
          </a:p>
          <a:p>
            <a:pPr algn="ctr"/>
            <a:r>
              <a:rPr lang="en-GB" sz="2400" b="1" dirty="0">
                <a:solidFill>
                  <a:srgbClr val="FF0000"/>
                </a:solidFill>
              </a:rPr>
              <a:t>Turtles, seabirds, marine mammals and fish mistake the rubbish for food.</a:t>
            </a:r>
          </a:p>
          <a:p>
            <a:endParaRPr lang="en-GB" dirty="0"/>
          </a:p>
        </p:txBody>
      </p:sp>
      <p:sp>
        <p:nvSpPr>
          <p:cNvPr id="7" name="TextBox 6"/>
          <p:cNvSpPr txBox="1"/>
          <p:nvPr/>
        </p:nvSpPr>
        <p:spPr>
          <a:xfrm>
            <a:off x="0" y="6474395"/>
            <a:ext cx="5452534" cy="369332"/>
          </a:xfrm>
          <a:prstGeom prst="rect">
            <a:avLst/>
          </a:prstGeom>
          <a:noFill/>
        </p:spPr>
        <p:txBody>
          <a:bodyPr wrap="square" rtlCol="0">
            <a:spAutoFit/>
          </a:bodyPr>
          <a:lstStyle/>
          <a:p>
            <a:r>
              <a:rPr lang="en-GB" i="1" dirty="0" err="1"/>
              <a:t>Weirdfish</a:t>
            </a:r>
            <a:r>
              <a:rPr lang="en-GB" i="1" dirty="0"/>
              <a:t> Lady Study Materials – Protecting the Oceans</a:t>
            </a:r>
          </a:p>
        </p:txBody>
      </p:sp>
    </p:spTree>
    <p:extLst>
      <p:ext uri="{BB962C8B-B14F-4D97-AF65-F5344CB8AC3E}">
        <p14:creationId xmlns:p14="http://schemas.microsoft.com/office/powerpoint/2010/main" val="247534144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 name="Shape 5058"/>
          <p:cNvSpPr>
            <a:spLocks noGrp="1"/>
          </p:cNvSpPr>
          <p:nvPr>
            <p:ph type="title"/>
          </p:nvPr>
        </p:nvSpPr>
        <p:spPr>
          <a:xfrm>
            <a:off x="0" y="638625"/>
            <a:ext cx="12191999" cy="1594644"/>
          </a:xfrm>
          <a:prstGeom prst="rect">
            <a:avLst/>
          </a:prstGeom>
        </p:spPr>
        <p:txBody>
          <a:bodyPr>
            <a:normAutofit/>
          </a:bodyPr>
          <a:lstStyle/>
          <a:p>
            <a:pPr algn="ctr" defTabSz="740663">
              <a:defRPr sz="3078" b="1">
                <a:latin typeface="+mn-lt"/>
                <a:ea typeface="+mn-ea"/>
                <a:cs typeface="+mn-cs"/>
                <a:sym typeface="Helvetica"/>
              </a:defRPr>
            </a:pPr>
            <a:br>
              <a:rPr sz="3564" dirty="0">
                <a:solidFill>
                  <a:srgbClr val="FF2600"/>
                </a:solidFill>
              </a:rPr>
            </a:br>
            <a:endParaRPr sz="3564" dirty="0">
              <a:solidFill>
                <a:srgbClr val="FF2600"/>
              </a:solidFill>
            </a:endParaRPr>
          </a:p>
        </p:txBody>
      </p:sp>
      <p:sp>
        <p:nvSpPr>
          <p:cNvPr id="5059" name="Shape 5059"/>
          <p:cNvSpPr>
            <a:spLocks noGrp="1"/>
          </p:cNvSpPr>
          <p:nvPr>
            <p:ph type="body" idx="1"/>
          </p:nvPr>
        </p:nvSpPr>
        <p:spPr>
          <a:xfrm>
            <a:off x="346075" y="587817"/>
            <a:ext cx="4970992" cy="1763020"/>
          </a:xfrm>
          <a:prstGeom prst="rect">
            <a:avLst/>
          </a:prstGeom>
        </p:spPr>
        <p:txBody>
          <a:bodyPr>
            <a:normAutofit/>
          </a:bodyPr>
          <a:lstStyle>
            <a:lvl1pPr marL="0" indent="0" algn="ctr">
              <a:buSzTx/>
              <a:buNone/>
            </a:lvl1pPr>
          </a:lstStyle>
          <a:p>
            <a:r>
              <a:rPr lang="en-GB" sz="3200" b="1" dirty="0"/>
              <a:t>Sewage related rubbish</a:t>
            </a:r>
          </a:p>
          <a:p>
            <a:r>
              <a:rPr sz="2400" b="1" dirty="0">
                <a:solidFill>
                  <a:srgbClr val="FF0000"/>
                </a:solidFill>
              </a:rPr>
              <a:t>from storm drains and sewer outlets carrying street litter</a:t>
            </a:r>
            <a:r>
              <a:rPr lang="en-GB" sz="2400" b="1" dirty="0">
                <a:solidFill>
                  <a:srgbClr val="FF0000"/>
                </a:solidFill>
              </a:rPr>
              <a:t> to the Oceans</a:t>
            </a:r>
            <a:endParaRPr sz="2400" b="1" dirty="0">
              <a:solidFill>
                <a:srgbClr val="FF0000"/>
              </a:solidFill>
            </a:endParaRPr>
          </a:p>
        </p:txBody>
      </p:sp>
      <p:pic>
        <p:nvPicPr>
          <p:cNvPr id="5060" name="image116.jpeg"/>
          <p:cNvPicPr>
            <a:picLocks noChangeAspect="1"/>
          </p:cNvPicPr>
          <p:nvPr/>
        </p:nvPicPr>
        <p:blipFill>
          <a:blip r:embed="rId3"/>
          <a:stretch>
            <a:fillRect/>
          </a:stretch>
        </p:blipFill>
        <p:spPr>
          <a:xfrm>
            <a:off x="346075" y="2468405"/>
            <a:ext cx="5213350" cy="3322795"/>
          </a:xfrm>
          <a:prstGeom prst="rect">
            <a:avLst/>
          </a:prstGeom>
          <a:ln w="12700">
            <a:miter lim="400000"/>
          </a:ln>
        </p:spPr>
      </p:pic>
      <p:sp>
        <p:nvSpPr>
          <p:cNvPr id="2" name="Rectangle 1"/>
          <p:cNvSpPr/>
          <p:nvPr/>
        </p:nvSpPr>
        <p:spPr>
          <a:xfrm>
            <a:off x="6096000" y="403489"/>
            <a:ext cx="6096000" cy="1692771"/>
          </a:xfrm>
          <a:prstGeom prst="rect">
            <a:avLst/>
          </a:prstGeom>
        </p:spPr>
        <p:txBody>
          <a:bodyPr>
            <a:spAutoFit/>
          </a:bodyPr>
          <a:lstStyle/>
          <a:p>
            <a:pPr algn="ctr"/>
            <a:r>
              <a:rPr lang="en-GB" sz="3200" b="1" dirty="0"/>
              <a:t>How can we help?</a:t>
            </a:r>
          </a:p>
          <a:p>
            <a:pPr algn="ctr"/>
            <a:r>
              <a:rPr lang="en-GB" sz="2400" b="1" dirty="0">
                <a:solidFill>
                  <a:srgbClr val="FF0000"/>
                </a:solidFill>
              </a:rPr>
              <a:t>Dispose of litter carefully</a:t>
            </a:r>
          </a:p>
          <a:p>
            <a:pPr algn="ctr"/>
            <a:r>
              <a:rPr lang="en-GB" sz="2400" b="1" dirty="0">
                <a:solidFill>
                  <a:srgbClr val="FF0000"/>
                </a:solidFill>
              </a:rPr>
              <a:t>Check sewage is treated before releasing it into the sea</a:t>
            </a:r>
            <a:endParaRPr lang="en-GB" sz="2400" dirty="0"/>
          </a:p>
        </p:txBody>
      </p:sp>
      <p:pic>
        <p:nvPicPr>
          <p:cNvPr id="6" name="image117.jpeg"/>
          <p:cNvPicPr>
            <a:picLocks noChangeAspect="1"/>
          </p:cNvPicPr>
          <p:nvPr/>
        </p:nvPicPr>
        <p:blipFill>
          <a:blip r:embed="rId4"/>
          <a:stretch>
            <a:fillRect/>
          </a:stretch>
        </p:blipFill>
        <p:spPr>
          <a:xfrm>
            <a:off x="6588985" y="2468405"/>
            <a:ext cx="5110030" cy="3383122"/>
          </a:xfrm>
          <a:prstGeom prst="rect">
            <a:avLst/>
          </a:prstGeom>
          <a:ln w="12700">
            <a:miter lim="400000"/>
          </a:ln>
        </p:spPr>
      </p:pic>
      <p:sp>
        <p:nvSpPr>
          <p:cNvPr id="7" name="TextBox 6"/>
          <p:cNvSpPr txBox="1"/>
          <p:nvPr/>
        </p:nvSpPr>
        <p:spPr>
          <a:xfrm>
            <a:off x="0" y="6474395"/>
            <a:ext cx="5452534" cy="369332"/>
          </a:xfrm>
          <a:prstGeom prst="rect">
            <a:avLst/>
          </a:prstGeom>
          <a:noFill/>
        </p:spPr>
        <p:txBody>
          <a:bodyPr wrap="square" rtlCol="0">
            <a:spAutoFit/>
          </a:bodyPr>
          <a:lstStyle/>
          <a:p>
            <a:r>
              <a:rPr lang="en-GB" i="1" dirty="0" err="1"/>
              <a:t>Weirdfish</a:t>
            </a:r>
            <a:r>
              <a:rPr lang="en-GB" i="1" dirty="0"/>
              <a:t> Lady Study Materials – Protecting the Oceans</a:t>
            </a:r>
          </a:p>
        </p:txBody>
      </p:sp>
    </p:spTree>
    <p:extLst>
      <p:ext uri="{BB962C8B-B14F-4D97-AF65-F5344CB8AC3E}">
        <p14:creationId xmlns:p14="http://schemas.microsoft.com/office/powerpoint/2010/main" val="81763573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9" name="Shape 5069"/>
          <p:cNvSpPr>
            <a:spLocks noGrp="1"/>
          </p:cNvSpPr>
          <p:nvPr>
            <p:ph type="title"/>
          </p:nvPr>
        </p:nvSpPr>
        <p:spPr>
          <a:xfrm>
            <a:off x="488595" y="444312"/>
            <a:ext cx="4596870" cy="1143002"/>
          </a:xfrm>
          <a:prstGeom prst="rect">
            <a:avLst/>
          </a:prstGeom>
        </p:spPr>
        <p:txBody>
          <a:bodyPr>
            <a:normAutofit/>
          </a:bodyPr>
          <a:lstStyle/>
          <a:p>
            <a:pPr defTabSz="740663">
              <a:defRPr sz="3078" b="1">
                <a:latin typeface="+mn-lt"/>
                <a:ea typeface="+mn-ea"/>
                <a:cs typeface="+mn-cs"/>
                <a:sym typeface="Helvetica"/>
              </a:defRPr>
            </a:pPr>
            <a:r>
              <a:rPr sz="3200" dirty="0"/>
              <a:t>Fishing related </a:t>
            </a:r>
            <a:r>
              <a:rPr lang="en-GB" sz="3200" dirty="0"/>
              <a:t>rubbish</a:t>
            </a:r>
            <a:br>
              <a:rPr sz="3564" dirty="0">
                <a:solidFill>
                  <a:srgbClr val="FF2600"/>
                </a:solidFill>
              </a:rPr>
            </a:br>
            <a:endParaRPr sz="3564" dirty="0">
              <a:solidFill>
                <a:srgbClr val="FF2600"/>
              </a:solidFill>
            </a:endParaRPr>
          </a:p>
        </p:txBody>
      </p:sp>
      <p:sp>
        <p:nvSpPr>
          <p:cNvPr id="5070" name="Shape 5070"/>
          <p:cNvSpPr>
            <a:spLocks noGrp="1"/>
          </p:cNvSpPr>
          <p:nvPr>
            <p:ph type="body" sz="half" idx="1"/>
          </p:nvPr>
        </p:nvSpPr>
        <p:spPr>
          <a:xfrm>
            <a:off x="162973" y="1093394"/>
            <a:ext cx="4973090" cy="5035557"/>
          </a:xfrm>
          <a:prstGeom prst="rect">
            <a:avLst/>
          </a:prstGeom>
        </p:spPr>
        <p:txBody>
          <a:bodyPr>
            <a:normAutofit/>
          </a:bodyPr>
          <a:lstStyle/>
          <a:p>
            <a:pPr marL="0" indent="0" algn="ctr">
              <a:buNone/>
              <a:defRPr u="sng"/>
            </a:pPr>
            <a:r>
              <a:rPr sz="2400" dirty="0">
                <a:solidFill>
                  <a:srgbClr val="FF0000"/>
                </a:solidFill>
              </a:rPr>
              <a:t>Commercial</a:t>
            </a:r>
          </a:p>
          <a:p>
            <a:pPr marL="0" indent="0" algn="ctr">
              <a:buNone/>
            </a:pPr>
            <a:r>
              <a:rPr sz="2400" dirty="0">
                <a:solidFill>
                  <a:srgbClr val="FF0000"/>
                </a:solidFill>
              </a:rPr>
              <a:t>Lines, nets, fishing pots.</a:t>
            </a:r>
          </a:p>
          <a:p>
            <a:pPr marL="0" indent="0" algn="ctr">
              <a:buNone/>
              <a:defRPr u="sng"/>
            </a:pPr>
            <a:r>
              <a:rPr sz="2400" dirty="0">
                <a:solidFill>
                  <a:srgbClr val="FF0000"/>
                </a:solidFill>
              </a:rPr>
              <a:t>Recreational Fishermen</a:t>
            </a:r>
          </a:p>
          <a:p>
            <a:pPr marL="0" indent="0" algn="ctr">
              <a:buNone/>
            </a:pPr>
            <a:r>
              <a:rPr sz="2400" dirty="0">
                <a:solidFill>
                  <a:srgbClr val="FF0000"/>
                </a:solidFill>
              </a:rPr>
              <a:t>Six-pack rings and bands from bait boxes </a:t>
            </a:r>
          </a:p>
        </p:txBody>
      </p:sp>
      <p:pic>
        <p:nvPicPr>
          <p:cNvPr id="5" name="image126.jpeg"/>
          <p:cNvPicPr>
            <a:picLocks noChangeAspect="1"/>
          </p:cNvPicPr>
          <p:nvPr/>
        </p:nvPicPr>
        <p:blipFill>
          <a:blip r:embed="rId3"/>
          <a:stretch>
            <a:fillRect/>
          </a:stretch>
        </p:blipFill>
        <p:spPr>
          <a:xfrm>
            <a:off x="6364673" y="1093394"/>
            <a:ext cx="4058789" cy="3122146"/>
          </a:xfrm>
          <a:prstGeom prst="rect">
            <a:avLst/>
          </a:prstGeom>
          <a:ln w="12700">
            <a:miter lim="400000"/>
          </a:ln>
        </p:spPr>
      </p:pic>
      <p:sp>
        <p:nvSpPr>
          <p:cNvPr id="7" name="Shape 5069"/>
          <p:cNvSpPr txBox="1">
            <a:spLocks/>
          </p:cNvSpPr>
          <p:nvPr/>
        </p:nvSpPr>
        <p:spPr>
          <a:xfrm>
            <a:off x="7056651" y="439893"/>
            <a:ext cx="4596870" cy="11430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uFill>
                  <a:solidFill>
                    <a:srgbClr val="000000"/>
                  </a:solidFill>
                </a:uFill>
                <a:latin typeface="Calibri"/>
                <a:ea typeface="Calibri"/>
                <a:cs typeface="Calibri"/>
                <a:sym typeface="Calibri"/>
              </a:defRPr>
            </a:lvl1pPr>
          </a:lstStyle>
          <a:p>
            <a:pPr defTabSz="740663">
              <a:defRPr sz="3078" b="1">
                <a:latin typeface="+mn-lt"/>
                <a:ea typeface="+mn-ea"/>
                <a:cs typeface="+mn-cs"/>
                <a:sym typeface="Helvetica"/>
              </a:defRPr>
            </a:pPr>
            <a:r>
              <a:rPr lang="en-GB" sz="3200" b="1" dirty="0">
                <a:latin typeface="+mn-lt"/>
                <a:ea typeface="+mn-ea"/>
                <a:cs typeface="+mn-cs"/>
                <a:sym typeface="Helvetica"/>
              </a:rPr>
              <a:t>Oil Pollution</a:t>
            </a:r>
            <a:br>
              <a:rPr lang="en-GB" sz="3564" b="1" dirty="0">
                <a:solidFill>
                  <a:srgbClr val="FF2600"/>
                </a:solidFill>
                <a:latin typeface="+mn-lt"/>
                <a:ea typeface="+mn-ea"/>
                <a:cs typeface="+mn-cs"/>
                <a:sym typeface="Helvetica"/>
              </a:rPr>
            </a:br>
            <a:endParaRPr lang="en-GB" sz="3564" b="1" dirty="0">
              <a:solidFill>
                <a:srgbClr val="FF2600"/>
              </a:solidFill>
              <a:latin typeface="+mn-lt"/>
              <a:ea typeface="+mn-ea"/>
              <a:cs typeface="+mn-cs"/>
              <a:sym typeface="Helvetica"/>
            </a:endParaRPr>
          </a:p>
        </p:txBody>
      </p:sp>
      <p:pic>
        <p:nvPicPr>
          <p:cNvPr id="8" name="image120.png"/>
          <p:cNvPicPr>
            <a:picLocks noChangeAspect="1"/>
          </p:cNvPicPr>
          <p:nvPr/>
        </p:nvPicPr>
        <p:blipFill>
          <a:blip r:embed="rId4"/>
          <a:stretch>
            <a:fillRect/>
          </a:stretch>
        </p:blipFill>
        <p:spPr>
          <a:xfrm>
            <a:off x="488595" y="3237242"/>
            <a:ext cx="4321846" cy="2891709"/>
          </a:xfrm>
          <a:prstGeom prst="rect">
            <a:avLst/>
          </a:prstGeom>
          <a:ln w="12700">
            <a:miter lim="400000"/>
          </a:ln>
        </p:spPr>
      </p:pic>
      <p:sp>
        <p:nvSpPr>
          <p:cNvPr id="9" name="Rectangle 8"/>
          <p:cNvSpPr/>
          <p:nvPr/>
        </p:nvSpPr>
        <p:spPr>
          <a:xfrm>
            <a:off x="5557521" y="4520473"/>
            <a:ext cx="6096000" cy="2062103"/>
          </a:xfrm>
          <a:prstGeom prst="rect">
            <a:avLst/>
          </a:prstGeom>
        </p:spPr>
        <p:txBody>
          <a:bodyPr>
            <a:spAutoFit/>
          </a:bodyPr>
          <a:lstStyle/>
          <a:p>
            <a:pPr algn="ctr"/>
            <a:r>
              <a:rPr lang="en-GB" sz="3200" b="1" dirty="0"/>
              <a:t>How can we help?</a:t>
            </a:r>
          </a:p>
          <a:p>
            <a:pPr algn="ctr"/>
            <a:r>
              <a:rPr lang="en-GB" sz="2400" b="1" dirty="0">
                <a:solidFill>
                  <a:srgbClr val="FF0000"/>
                </a:solidFill>
              </a:rPr>
              <a:t>Dispose of rubbish carefully</a:t>
            </a:r>
          </a:p>
          <a:p>
            <a:pPr algn="ctr"/>
            <a:r>
              <a:rPr lang="en-GB" sz="2400" b="1" dirty="0">
                <a:solidFill>
                  <a:srgbClr val="FF0000"/>
                </a:solidFill>
              </a:rPr>
              <a:t>Check there are no oil spillages</a:t>
            </a:r>
          </a:p>
          <a:p>
            <a:pPr algn="ctr"/>
            <a:r>
              <a:rPr lang="en-GB" sz="2400" b="1" dirty="0">
                <a:solidFill>
                  <a:srgbClr val="FF0000"/>
                </a:solidFill>
              </a:rPr>
              <a:t>From boats or oil rigs</a:t>
            </a:r>
          </a:p>
          <a:p>
            <a:pPr algn="ctr"/>
            <a:r>
              <a:rPr lang="en-GB" sz="2400" b="1" dirty="0">
                <a:solidFill>
                  <a:srgbClr val="FF0000"/>
                </a:solidFill>
              </a:rPr>
              <a:t>(Better still – find an alternative to using oil )</a:t>
            </a:r>
            <a:endParaRPr lang="en-GB" sz="2400" dirty="0"/>
          </a:p>
        </p:txBody>
      </p:sp>
      <p:sp>
        <p:nvSpPr>
          <p:cNvPr id="10" name="TextBox 9"/>
          <p:cNvSpPr txBox="1"/>
          <p:nvPr/>
        </p:nvSpPr>
        <p:spPr>
          <a:xfrm>
            <a:off x="0" y="6474395"/>
            <a:ext cx="5452534" cy="369332"/>
          </a:xfrm>
          <a:prstGeom prst="rect">
            <a:avLst/>
          </a:prstGeom>
          <a:noFill/>
        </p:spPr>
        <p:txBody>
          <a:bodyPr wrap="square" rtlCol="0">
            <a:spAutoFit/>
          </a:bodyPr>
          <a:lstStyle/>
          <a:p>
            <a:r>
              <a:rPr lang="en-GB" i="1" dirty="0" err="1"/>
              <a:t>Weirdfish</a:t>
            </a:r>
            <a:r>
              <a:rPr lang="en-GB" i="1" dirty="0"/>
              <a:t> Lady Study Materials – Protecting the Oceans</a:t>
            </a:r>
          </a:p>
        </p:txBody>
      </p:sp>
    </p:spTree>
    <p:extLst>
      <p:ext uri="{BB962C8B-B14F-4D97-AF65-F5344CB8AC3E}">
        <p14:creationId xmlns:p14="http://schemas.microsoft.com/office/powerpoint/2010/main" val="50791573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17" name="image130.jpeg"/>
          <p:cNvPicPr>
            <a:picLocks noChangeAspect="1"/>
          </p:cNvPicPr>
          <p:nvPr/>
        </p:nvPicPr>
        <p:blipFill>
          <a:blip r:embed="rId3"/>
          <a:stretch>
            <a:fillRect/>
          </a:stretch>
        </p:blipFill>
        <p:spPr>
          <a:xfrm>
            <a:off x="262463" y="2713947"/>
            <a:ext cx="5715003" cy="3657603"/>
          </a:xfrm>
          <a:prstGeom prst="rect">
            <a:avLst/>
          </a:prstGeom>
          <a:ln w="12700">
            <a:miter lim="400000"/>
          </a:ln>
        </p:spPr>
      </p:pic>
      <p:sp>
        <p:nvSpPr>
          <p:cNvPr id="2" name="Rectangle 1"/>
          <p:cNvSpPr/>
          <p:nvPr/>
        </p:nvSpPr>
        <p:spPr>
          <a:xfrm>
            <a:off x="5977466" y="470749"/>
            <a:ext cx="6096000" cy="1600438"/>
          </a:xfrm>
          <a:prstGeom prst="rect">
            <a:avLst/>
          </a:prstGeom>
        </p:spPr>
        <p:txBody>
          <a:bodyPr>
            <a:spAutoFit/>
          </a:bodyPr>
          <a:lstStyle/>
          <a:p>
            <a:pPr algn="ctr"/>
            <a:r>
              <a:rPr lang="en-GB" sz="3200" b="1" dirty="0"/>
              <a:t>How can we help?</a:t>
            </a:r>
          </a:p>
          <a:p>
            <a:pPr algn="ctr"/>
            <a:r>
              <a:rPr lang="en-GB" sz="2400" b="1" dirty="0">
                <a:solidFill>
                  <a:srgbClr val="FF0000"/>
                </a:solidFill>
              </a:rPr>
              <a:t>Stop using seismic air guns to find oil</a:t>
            </a:r>
          </a:p>
          <a:p>
            <a:pPr algn="ctr"/>
            <a:r>
              <a:rPr lang="en-GB" sz="2400" b="1" dirty="0">
                <a:solidFill>
                  <a:srgbClr val="FF0000"/>
                </a:solidFill>
              </a:rPr>
              <a:t>Use quieter engines in all shipping.</a:t>
            </a:r>
          </a:p>
          <a:p>
            <a:pPr algn="ctr"/>
            <a:endParaRPr lang="en-GB" dirty="0"/>
          </a:p>
        </p:txBody>
      </p:sp>
      <p:sp>
        <p:nvSpPr>
          <p:cNvPr id="3" name="TextBox 2"/>
          <p:cNvSpPr txBox="1"/>
          <p:nvPr/>
        </p:nvSpPr>
        <p:spPr>
          <a:xfrm>
            <a:off x="0" y="470749"/>
            <a:ext cx="5715003" cy="1692771"/>
          </a:xfrm>
          <a:prstGeom prst="rect">
            <a:avLst/>
          </a:prstGeom>
          <a:noFill/>
        </p:spPr>
        <p:txBody>
          <a:bodyPr wrap="square" rtlCol="0">
            <a:spAutoFit/>
          </a:bodyPr>
          <a:lstStyle/>
          <a:p>
            <a:pPr algn="ctr"/>
            <a:r>
              <a:rPr lang="en-GB" sz="3200" b="1" dirty="0"/>
              <a:t>Excessive Noise in Oceans</a:t>
            </a:r>
          </a:p>
          <a:p>
            <a:pPr algn="ctr"/>
            <a:r>
              <a:rPr lang="en-GB" sz="2400" b="1" dirty="0">
                <a:solidFill>
                  <a:srgbClr val="FF0000"/>
                </a:solidFill>
              </a:rPr>
              <a:t>Leads to ear damage in whales and dolphins and animals losing their navigational skills</a:t>
            </a:r>
          </a:p>
        </p:txBody>
      </p:sp>
      <p:pic>
        <p:nvPicPr>
          <p:cNvPr id="6" name="image133.jpeg"/>
          <p:cNvPicPr>
            <a:picLocks noChangeAspect="1"/>
          </p:cNvPicPr>
          <p:nvPr/>
        </p:nvPicPr>
        <p:blipFill>
          <a:blip r:embed="rId4"/>
          <a:srcRect b="17786"/>
          <a:stretch>
            <a:fillRect/>
          </a:stretch>
        </p:blipFill>
        <p:spPr>
          <a:xfrm>
            <a:off x="6959600" y="2713947"/>
            <a:ext cx="4504267" cy="3703100"/>
          </a:xfrm>
          <a:prstGeom prst="rect">
            <a:avLst/>
          </a:prstGeom>
          <a:ln w="12700">
            <a:miter lim="400000"/>
          </a:ln>
        </p:spPr>
      </p:pic>
      <p:sp>
        <p:nvSpPr>
          <p:cNvPr id="7" name="TextBox 6"/>
          <p:cNvSpPr txBox="1"/>
          <p:nvPr/>
        </p:nvSpPr>
        <p:spPr>
          <a:xfrm>
            <a:off x="0" y="6488668"/>
            <a:ext cx="5452534" cy="369332"/>
          </a:xfrm>
          <a:prstGeom prst="rect">
            <a:avLst/>
          </a:prstGeom>
          <a:noFill/>
        </p:spPr>
        <p:txBody>
          <a:bodyPr wrap="square" rtlCol="0">
            <a:spAutoFit/>
          </a:bodyPr>
          <a:lstStyle/>
          <a:p>
            <a:r>
              <a:rPr lang="en-GB" i="1" dirty="0" err="1"/>
              <a:t>Weirdfish</a:t>
            </a:r>
            <a:r>
              <a:rPr lang="en-GB" i="1" dirty="0"/>
              <a:t> Lady Study Materials – Protecting the Oceans</a:t>
            </a:r>
          </a:p>
        </p:txBody>
      </p:sp>
    </p:spTree>
    <p:extLst>
      <p:ext uri="{BB962C8B-B14F-4D97-AF65-F5344CB8AC3E}">
        <p14:creationId xmlns:p14="http://schemas.microsoft.com/office/powerpoint/2010/main" val="313570472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Shape 5136"/>
          <p:cNvSpPr>
            <a:spLocks noGrp="1"/>
          </p:cNvSpPr>
          <p:nvPr>
            <p:ph type="title"/>
          </p:nvPr>
        </p:nvSpPr>
        <p:spPr>
          <a:xfrm>
            <a:off x="0" y="17424"/>
            <a:ext cx="12192000" cy="1143001"/>
          </a:xfrm>
          <a:prstGeom prst="rect">
            <a:avLst/>
          </a:prstGeom>
        </p:spPr>
        <p:txBody>
          <a:bodyPr/>
          <a:lstStyle/>
          <a:p>
            <a:pPr algn="ctr">
              <a:defRPr sz="5300" b="1">
                <a:latin typeface="+mn-lt"/>
                <a:ea typeface="+mn-ea"/>
                <a:cs typeface="+mn-cs"/>
                <a:sym typeface="Helvetica"/>
              </a:defRPr>
            </a:pPr>
            <a:r>
              <a:rPr lang="en-GB" dirty="0"/>
              <a:t>Reduce </a:t>
            </a:r>
            <a:r>
              <a:rPr dirty="0"/>
              <a:t>C</a:t>
            </a:r>
            <a:r>
              <a:rPr lang="en-GB" dirty="0" err="1"/>
              <a:t>arbon</a:t>
            </a:r>
            <a:r>
              <a:rPr lang="en-GB" dirty="0"/>
              <a:t> Dioxide (CO</a:t>
            </a:r>
            <a:r>
              <a:rPr lang="en-GB" baseline="-25000" dirty="0"/>
              <a:t>2</a:t>
            </a:r>
            <a:r>
              <a:rPr lang="en-GB" dirty="0"/>
              <a:t>)</a:t>
            </a:r>
            <a:r>
              <a:rPr dirty="0"/>
              <a:t> Emissions</a:t>
            </a:r>
          </a:p>
        </p:txBody>
      </p:sp>
      <p:sp>
        <p:nvSpPr>
          <p:cNvPr id="5137" name="Shape 5137"/>
          <p:cNvSpPr>
            <a:spLocks noGrp="1"/>
          </p:cNvSpPr>
          <p:nvPr>
            <p:ph type="body" idx="1"/>
          </p:nvPr>
        </p:nvSpPr>
        <p:spPr>
          <a:xfrm>
            <a:off x="327374" y="1160425"/>
            <a:ext cx="5988759" cy="4783175"/>
          </a:xfrm>
          <a:prstGeom prst="rect">
            <a:avLst/>
          </a:prstGeom>
        </p:spPr>
        <p:txBody>
          <a:bodyPr>
            <a:normAutofit/>
          </a:bodyPr>
          <a:lstStyle/>
          <a:p>
            <a:pPr marL="0" indent="0" algn="ctr">
              <a:lnSpc>
                <a:spcPct val="80000"/>
              </a:lnSpc>
              <a:spcBef>
                <a:spcPts val="800"/>
              </a:spcBef>
              <a:buNone/>
            </a:pPr>
            <a:r>
              <a:rPr sz="2400" dirty="0"/>
              <a:t>Fossil Fuels emit CO</a:t>
            </a:r>
            <a:r>
              <a:rPr sz="2400" baseline="-26539" dirty="0"/>
              <a:t>2</a:t>
            </a:r>
            <a:r>
              <a:rPr sz="2400" dirty="0"/>
              <a:t> because they need to be burnt to provide</a:t>
            </a:r>
            <a:r>
              <a:rPr lang="en-GB" sz="2400" dirty="0"/>
              <a:t> </a:t>
            </a:r>
            <a:r>
              <a:rPr sz="2400" dirty="0"/>
              <a:t>energy.   This is the process of combustion : - </a:t>
            </a:r>
            <a:endParaRPr dirty="0"/>
          </a:p>
          <a:p>
            <a:pPr marL="0" indent="0" algn="ctr">
              <a:lnSpc>
                <a:spcPct val="80000"/>
              </a:lnSpc>
              <a:spcBef>
                <a:spcPts val="800"/>
              </a:spcBef>
              <a:buNone/>
              <a:defRPr sz="2700" b="1">
                <a:latin typeface="+mn-lt"/>
                <a:ea typeface="+mn-ea"/>
                <a:cs typeface="+mn-cs"/>
                <a:sym typeface="Helvetica"/>
              </a:defRPr>
            </a:pPr>
            <a:r>
              <a:rPr sz="2400" dirty="0"/>
              <a:t>Oxygen + Fossil Fuel = Carbon Dioxide + Water + Heat</a:t>
            </a:r>
            <a:endParaRPr dirty="0"/>
          </a:p>
          <a:p>
            <a:pPr marL="0" indent="0" algn="ctr">
              <a:lnSpc>
                <a:spcPct val="80000"/>
              </a:lnSpc>
              <a:buNone/>
              <a:defRPr sz="2700" b="1">
                <a:latin typeface="+mn-lt"/>
                <a:ea typeface="+mn-ea"/>
                <a:cs typeface="+mn-cs"/>
                <a:sym typeface="Helvetica"/>
              </a:defRPr>
            </a:pPr>
            <a:endParaRPr dirty="0"/>
          </a:p>
          <a:p>
            <a:pPr marL="0" indent="0" algn="ctr">
              <a:lnSpc>
                <a:spcPct val="80000"/>
              </a:lnSpc>
              <a:buNone/>
              <a:defRPr sz="2900"/>
            </a:pPr>
            <a:r>
              <a:rPr dirty="0"/>
              <a:t>Fossil Fuels are:</a:t>
            </a:r>
          </a:p>
          <a:p>
            <a:pPr marL="0" indent="0" algn="ctr">
              <a:lnSpc>
                <a:spcPct val="80000"/>
              </a:lnSpc>
              <a:buNone/>
              <a:defRPr sz="2900"/>
            </a:pPr>
            <a:r>
              <a:rPr dirty="0"/>
              <a:t>Coal</a:t>
            </a:r>
          </a:p>
          <a:p>
            <a:pPr marL="0" indent="0" algn="ctr">
              <a:lnSpc>
                <a:spcPct val="80000"/>
              </a:lnSpc>
              <a:buNone/>
              <a:defRPr sz="2900"/>
            </a:pPr>
            <a:r>
              <a:rPr dirty="0"/>
              <a:t>Oil</a:t>
            </a:r>
          </a:p>
          <a:p>
            <a:pPr marL="0" indent="0" algn="ctr">
              <a:lnSpc>
                <a:spcPct val="80000"/>
              </a:lnSpc>
              <a:buNone/>
              <a:defRPr sz="2900"/>
            </a:pPr>
            <a:r>
              <a:rPr dirty="0"/>
              <a:t>Gas  </a:t>
            </a:r>
          </a:p>
          <a:p>
            <a:pPr marL="0" indent="0" algn="ctr">
              <a:lnSpc>
                <a:spcPct val="80000"/>
              </a:lnSpc>
              <a:buNone/>
              <a:defRPr sz="2900"/>
            </a:pPr>
            <a:r>
              <a:rPr dirty="0"/>
              <a:t>(Including Shale Gas)</a:t>
            </a:r>
          </a:p>
        </p:txBody>
      </p:sp>
      <p:sp>
        <p:nvSpPr>
          <p:cNvPr id="2" name="TextBox 1"/>
          <p:cNvSpPr txBox="1"/>
          <p:nvPr/>
        </p:nvSpPr>
        <p:spPr>
          <a:xfrm>
            <a:off x="6643507" y="3920558"/>
            <a:ext cx="4724400" cy="2431435"/>
          </a:xfrm>
          <a:prstGeom prst="rect">
            <a:avLst/>
          </a:prstGeom>
          <a:noFill/>
        </p:spPr>
        <p:txBody>
          <a:bodyPr wrap="square" rtlCol="0">
            <a:spAutoFit/>
          </a:bodyPr>
          <a:lstStyle/>
          <a:p>
            <a:pPr algn="ctr"/>
            <a:r>
              <a:rPr lang="en-GB" sz="3200" b="1" dirty="0"/>
              <a:t>How can we help?</a:t>
            </a:r>
          </a:p>
          <a:p>
            <a:pPr algn="ctr"/>
            <a:r>
              <a:rPr lang="en-GB" sz="2400" dirty="0">
                <a:solidFill>
                  <a:srgbClr val="FF0000"/>
                </a:solidFill>
              </a:rPr>
              <a:t>Reducing the use of Fossil Fuels will reduce the amount of carbon dioxide in the atmosphere.</a:t>
            </a:r>
          </a:p>
          <a:p>
            <a:pPr algn="ctr"/>
            <a:r>
              <a:rPr lang="en-GB" sz="2400" dirty="0">
                <a:solidFill>
                  <a:srgbClr val="FF0000"/>
                </a:solidFill>
              </a:rPr>
              <a:t>Use clean energy such as solar power, wind and water energy</a:t>
            </a:r>
          </a:p>
        </p:txBody>
      </p:sp>
      <p:sp>
        <p:nvSpPr>
          <p:cNvPr id="3" name="TextBox 2"/>
          <p:cNvSpPr txBox="1"/>
          <p:nvPr/>
        </p:nvSpPr>
        <p:spPr>
          <a:xfrm>
            <a:off x="6872106" y="1160425"/>
            <a:ext cx="4267201" cy="1846659"/>
          </a:xfrm>
          <a:prstGeom prst="rect">
            <a:avLst/>
          </a:prstGeom>
          <a:noFill/>
        </p:spPr>
        <p:txBody>
          <a:bodyPr wrap="square" rtlCol="0">
            <a:spAutoFit/>
          </a:bodyPr>
          <a:lstStyle/>
          <a:p>
            <a:pPr algn="ctr"/>
            <a:r>
              <a:rPr lang="en-GB" sz="2400" dirty="0">
                <a:solidFill>
                  <a:srgbClr val="FF0000"/>
                </a:solidFill>
              </a:rPr>
              <a:t>Atmospheric CO</a:t>
            </a:r>
            <a:r>
              <a:rPr lang="en-GB" sz="2400" baseline="-25000" dirty="0">
                <a:solidFill>
                  <a:srgbClr val="FF0000"/>
                </a:solidFill>
              </a:rPr>
              <a:t>2</a:t>
            </a:r>
            <a:r>
              <a:rPr lang="en-GB" sz="2400" dirty="0">
                <a:solidFill>
                  <a:srgbClr val="FF0000"/>
                </a:solidFill>
              </a:rPr>
              <a:t> is absorbed by oceans all over the world and is turning the oceans acid – which is killing ocean creatures. </a:t>
            </a:r>
          </a:p>
          <a:p>
            <a:endParaRPr lang="en-GB" dirty="0"/>
          </a:p>
        </p:txBody>
      </p:sp>
      <p:sp>
        <p:nvSpPr>
          <p:cNvPr id="7" name="TextBox 6"/>
          <p:cNvSpPr txBox="1"/>
          <p:nvPr/>
        </p:nvSpPr>
        <p:spPr>
          <a:xfrm>
            <a:off x="0" y="6474395"/>
            <a:ext cx="5452534" cy="369332"/>
          </a:xfrm>
          <a:prstGeom prst="rect">
            <a:avLst/>
          </a:prstGeom>
          <a:noFill/>
        </p:spPr>
        <p:txBody>
          <a:bodyPr wrap="square" rtlCol="0">
            <a:spAutoFit/>
          </a:bodyPr>
          <a:lstStyle/>
          <a:p>
            <a:r>
              <a:rPr lang="en-GB" i="1" dirty="0" err="1"/>
              <a:t>Weirdfish</a:t>
            </a:r>
            <a:r>
              <a:rPr lang="en-GB" i="1" dirty="0"/>
              <a:t> Lady Study Materials – Protecting the Oceans</a:t>
            </a:r>
          </a:p>
        </p:txBody>
      </p:sp>
    </p:spTree>
    <p:extLst>
      <p:ext uri="{BB962C8B-B14F-4D97-AF65-F5344CB8AC3E}">
        <p14:creationId xmlns:p14="http://schemas.microsoft.com/office/powerpoint/2010/main" val="1078785068"/>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797</Words>
  <Application>Microsoft Macintosh PowerPoint</Application>
  <PresentationFormat>Widescreen</PresentationFormat>
  <Paragraphs>98</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Helvetica</vt:lpstr>
      <vt:lpstr>Lucida Grande</vt:lpstr>
      <vt:lpstr>Office Theme</vt:lpstr>
      <vt:lpstr>   </vt:lpstr>
      <vt:lpstr>PowerPoint Presentation</vt:lpstr>
      <vt:lpstr>Why the Ocean is important to Humans</vt:lpstr>
      <vt:lpstr>What damages the Ocean  and the creatures which live there? </vt:lpstr>
      <vt:lpstr> Plastic</vt:lpstr>
      <vt:lpstr> </vt:lpstr>
      <vt:lpstr>Fishing related rubbish </vt:lpstr>
      <vt:lpstr>PowerPoint Presentation</vt:lpstr>
      <vt:lpstr>Reduce Carbon Dioxide (CO2) Emissions</vt:lpstr>
      <vt:lpstr>Look after Planet Earth and it’s Oceans</vt:lpstr>
      <vt:lpstr>© Ocean World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the Oceans</dc:title>
  <dc:creator>Gloria Barnett</dc:creator>
  <cp:lastModifiedBy>Gloria Barnett</cp:lastModifiedBy>
  <cp:revision>11</cp:revision>
  <cp:lastPrinted>2017-03-09T16:55:12Z</cp:lastPrinted>
  <dcterms:created xsi:type="dcterms:W3CDTF">2017-03-09T15:22:25Z</dcterms:created>
  <dcterms:modified xsi:type="dcterms:W3CDTF">2025-05-16T17:00:50Z</dcterms:modified>
</cp:coreProperties>
</file>